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1"/>
  </p:notesMasterIdLst>
  <p:sldIdLst>
    <p:sldId id="256" r:id="rId2"/>
    <p:sldId id="409" r:id="rId3"/>
    <p:sldId id="281" r:id="rId4"/>
    <p:sldId id="282" r:id="rId5"/>
    <p:sldId id="288" r:id="rId6"/>
    <p:sldId id="257" r:id="rId7"/>
    <p:sldId id="275" r:id="rId8"/>
    <p:sldId id="280" r:id="rId9"/>
    <p:sldId id="283" r:id="rId10"/>
    <p:sldId id="284" r:id="rId11"/>
    <p:sldId id="287" r:id="rId12"/>
    <p:sldId id="286" r:id="rId13"/>
    <p:sldId id="422" r:id="rId14"/>
    <p:sldId id="410" r:id="rId15"/>
    <p:sldId id="421" r:id="rId16"/>
    <p:sldId id="377" r:id="rId17"/>
    <p:sldId id="378" r:id="rId18"/>
    <p:sldId id="394" r:id="rId19"/>
    <p:sldId id="379" r:id="rId20"/>
    <p:sldId id="411" r:id="rId21"/>
    <p:sldId id="380" r:id="rId22"/>
    <p:sldId id="412" r:id="rId23"/>
    <p:sldId id="413" r:id="rId24"/>
    <p:sldId id="396" r:id="rId25"/>
    <p:sldId id="397" r:id="rId26"/>
    <p:sldId id="424" r:id="rId27"/>
    <p:sldId id="426" r:id="rId28"/>
    <p:sldId id="425" r:id="rId29"/>
    <p:sldId id="423" r:id="rId30"/>
    <p:sldId id="398" r:id="rId31"/>
    <p:sldId id="399" r:id="rId32"/>
    <p:sldId id="414" r:id="rId33"/>
    <p:sldId id="415" r:id="rId34"/>
    <p:sldId id="416" r:id="rId35"/>
    <p:sldId id="371" r:id="rId36"/>
    <p:sldId id="435" r:id="rId37"/>
    <p:sldId id="383" r:id="rId38"/>
    <p:sldId id="419" r:id="rId39"/>
    <p:sldId id="392" r:id="rId40"/>
    <p:sldId id="393" r:id="rId41"/>
    <p:sldId id="417" r:id="rId42"/>
    <p:sldId id="436" r:id="rId43"/>
    <p:sldId id="385" r:id="rId44"/>
    <p:sldId id="437" r:id="rId45"/>
    <p:sldId id="418" r:id="rId46"/>
    <p:sldId id="438" r:id="rId47"/>
    <p:sldId id="420" r:id="rId48"/>
    <p:sldId id="400" r:id="rId49"/>
    <p:sldId id="386" r:id="rId50"/>
    <p:sldId id="401" r:id="rId51"/>
    <p:sldId id="408" r:id="rId52"/>
    <p:sldId id="403" r:id="rId53"/>
    <p:sldId id="427" r:id="rId54"/>
    <p:sldId id="404" r:id="rId55"/>
    <p:sldId id="405" r:id="rId56"/>
    <p:sldId id="406" r:id="rId57"/>
    <p:sldId id="407" r:id="rId58"/>
    <p:sldId id="382" r:id="rId59"/>
    <p:sldId id="428" r:id="rId60"/>
    <p:sldId id="429" r:id="rId61"/>
    <p:sldId id="439" r:id="rId62"/>
    <p:sldId id="375" r:id="rId63"/>
    <p:sldId id="430" r:id="rId64"/>
    <p:sldId id="431" r:id="rId65"/>
    <p:sldId id="432" r:id="rId66"/>
    <p:sldId id="433" r:id="rId67"/>
    <p:sldId id="434" r:id="rId68"/>
    <p:sldId id="440" r:id="rId69"/>
    <p:sldId id="441" r:id="rId70"/>
    <p:sldId id="442" r:id="rId71"/>
    <p:sldId id="387" r:id="rId72"/>
    <p:sldId id="381" r:id="rId73"/>
    <p:sldId id="363" r:id="rId74"/>
    <p:sldId id="364" r:id="rId75"/>
    <p:sldId id="365" r:id="rId76"/>
    <p:sldId id="388" r:id="rId77"/>
    <p:sldId id="389" r:id="rId78"/>
    <p:sldId id="390" r:id="rId79"/>
    <p:sldId id="391" r:id="rId8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84395"/>
  </p:normalViewPr>
  <p:slideViewPr>
    <p:cSldViewPr>
      <p:cViewPr varScale="1">
        <p:scale>
          <a:sx n="90" d="100"/>
          <a:sy n="90" d="100"/>
        </p:scale>
        <p:origin x="204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19/03/20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0E4F-C068-4558-BD2C-4354A8A0FB1B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8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" TargetMode="External"/><Relationship Id="rId2" Type="http://schemas.openxmlformats.org/officeDocument/2006/relationships/hyperlink" Target="https://github.com/mit-pdos/xv6-publi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ravHJXt41A" TargetMode="External"/><Relationship Id="rId2" Type="http://schemas.openxmlformats.org/officeDocument/2006/relationships/hyperlink" Target="https://www.tecmint.com/best-linux-desktop-environmen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Concetti di base UNIX</a:t>
            </a:r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F2C75E-4116-4149-92F7-6AF6725B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Monolitici</a:t>
            </a:r>
            <a:r>
              <a:rPr lang="en-GB" dirty="0"/>
              <a:t>, Micro, </a:t>
            </a:r>
            <a:r>
              <a:rPr lang="en-GB" dirty="0" err="1"/>
              <a:t>Ibridi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57538-8EA8-CC4F-919F-2EC7907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87371-6E86-2545-9EB0-3388C03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/>
          <a:stretch/>
        </p:blipFill>
        <p:spPr>
          <a:xfrm>
            <a:off x="35496" y="2276872"/>
            <a:ext cx="90241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9C8-F263-3F48-9723-ACA23159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 un kernel?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7050CD-886D-6E47-AF96-A4D8A40BF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20K SLOC (XV6)</a:t>
            </a:r>
          </a:p>
          <a:p>
            <a:r>
              <a:rPr lang="it-IT" sz="2400" dirty="0">
                <a:hlinkClick r:id="rId2"/>
              </a:rPr>
              <a:t>https://github.com/mit-pdos/xv6-public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30M SLOC (Linux </a:t>
            </a:r>
            <a:r>
              <a:rPr lang="it-IT" sz="2400" dirty="0" err="1"/>
              <a:t>Kernel</a:t>
            </a:r>
            <a:r>
              <a:rPr lang="it-IT" sz="2400" dirty="0"/>
              <a:t> 5)</a:t>
            </a:r>
          </a:p>
          <a:p>
            <a:r>
              <a:rPr lang="it-IT" sz="2400" dirty="0">
                <a:hlinkClick r:id="rId3"/>
              </a:rPr>
              <a:t>https://www.kernel.org/</a:t>
            </a:r>
            <a:endParaRPr lang="it-IT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77767-4D2A-E042-9552-5A6E60E4A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76056" y="1535168"/>
            <a:ext cx="3240360" cy="5322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38CE-7CCE-8346-B955-13271D60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6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546D-C6D5-B94C-B3F4-FBB79B5E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Filosofia UNIX</a:t>
            </a:r>
          </a:p>
        </p:txBody>
      </p:sp>
    </p:spTree>
    <p:extLst>
      <p:ext uri="{BB962C8B-B14F-4D97-AF65-F5344CB8AC3E}">
        <p14:creationId xmlns:p14="http://schemas.microsoft.com/office/powerpoint/2010/main" val="12743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2297-7C71-494D-A3E3-9E699535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4176-7EFC-5E40-93B2-3AE842DD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 err="1"/>
              <a:t>Keep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Simple, </a:t>
            </a:r>
            <a:r>
              <a:rPr lang="it-IT" b="1" dirty="0" err="1"/>
              <a:t>Stupid</a:t>
            </a:r>
            <a:r>
              <a:rPr lang="it-IT" dirty="0"/>
              <a:t>. In riferimento al codice sorgente di un programma,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significa mantenere uno stile di progettazione semplice e lineare </a:t>
            </a:r>
            <a:r>
              <a:rPr lang="it-IT" dirty="0"/>
              <a:t>demandando le ottimizzazioni al compilatore o a successive fasi dello sviluppo.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Richiama in parte il principio filosofico del Rasoio di </a:t>
            </a:r>
            <a:r>
              <a:rPr lang="it-IT" dirty="0" err="1"/>
              <a:t>Occam</a:t>
            </a:r>
            <a:r>
              <a:rPr lang="it-IT" dirty="0"/>
              <a:t>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 parità di fattori la spiegazione più semplice è da preferire.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>
                <a:hlinkClick r:id="rId2"/>
              </a:rPr>
              <a:t>https://en.wikipedia.org/wiki/Unix_philosophy</a:t>
            </a:r>
            <a:endParaRPr lang="it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15D88-3AE6-494E-92C5-38BECE64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53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Multiutenza e Multitasking</a:t>
            </a:r>
          </a:p>
        </p:txBody>
      </p:sp>
    </p:spTree>
    <p:extLst>
      <p:ext uri="{BB962C8B-B14F-4D97-AF65-F5344CB8AC3E}">
        <p14:creationId xmlns:p14="http://schemas.microsoft.com/office/powerpoint/2010/main" val="307619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D36-0D54-5B44-A5AC-8F0FBBE8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C97C-F8A6-334A-B632-7FDB74D1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operativo multitasking permette di eseguire più programmi (task) contemporaneamente. </a:t>
            </a:r>
            <a:r>
              <a:rPr lang="it-IT" dirty="0"/>
              <a:t>Ad esempio, se viene chiesto al sistema di eseguire due processi, A e B, la CPU eseguirà per qualche istante il processo A, poi per qualche istante il processo B, poi tornerà ad eseguire il processo A e così via creando l’illusione che procedano contemporaneamente.</a:t>
            </a:r>
          </a:p>
          <a:p>
            <a:pPr lvl="1"/>
            <a:r>
              <a:rPr lang="it-IT" dirty="0"/>
              <a:t>Il componente del </a:t>
            </a:r>
            <a:r>
              <a:rPr lang="it-IT" dirty="0" err="1"/>
              <a:t>Kernel</a:t>
            </a:r>
            <a:r>
              <a:rPr lang="it-IT" dirty="0"/>
              <a:t> delegato a questa funzione viene chiamato </a:t>
            </a:r>
            <a:r>
              <a:rPr lang="it-IT" i="1" dirty="0" err="1"/>
              <a:t>scheduler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4C81-CB46-6B4E-94B0-4531039F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98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D334-5BE7-9046-9023-55B4374F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Multiutenza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87D2-ACAA-BB40-AD00-9B11564C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multiutente può essere utilizzato contemporaneamente da utenti diversi. </a:t>
            </a:r>
            <a:r>
              <a:rPr lang="it-IT" dirty="0"/>
              <a:t>Ad ogni utente del sistema viene assegnato uno username, una password, e una cartella personale</a:t>
            </a:r>
          </a:p>
          <a:p>
            <a:pPr lvl="1"/>
            <a:r>
              <a:rPr lang="it-IT" dirty="0"/>
              <a:t>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nomeutente</a:t>
            </a:r>
            <a:r>
              <a:rPr lang="it-IT" dirty="0"/>
              <a:t> (</a:t>
            </a:r>
            <a:r>
              <a:rPr lang="it-IT" dirty="0" err="1"/>
              <a:t>macOS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nomeutente</a:t>
            </a:r>
            <a:r>
              <a:rPr lang="it-IT" dirty="0"/>
              <a:t> (Linux)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C62F0-D4B8-264D-AA28-0F05326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5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Console e terminali</a:t>
            </a:r>
          </a:p>
        </p:txBody>
      </p:sp>
    </p:spTree>
    <p:extLst>
      <p:ext uri="{BB962C8B-B14F-4D97-AF65-F5344CB8AC3E}">
        <p14:creationId xmlns:p14="http://schemas.microsoft.com/office/powerpoint/2010/main" val="150659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0B5F-75E6-A348-AEDE-EAB956BE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Con il termine console o terminale si definisce una coppia tastiera/video collegata alla macchina. </a:t>
            </a:r>
            <a:r>
              <a:rPr lang="it-IT" dirty="0"/>
              <a:t>Storicamente, per rendere accessibile una macchina da più utenti, era possibile collegare più tastiere e video allo stesso computer. Oggi i terminali sono virtuali.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819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88209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6D3CC-B3F3-174D-8B4E-B87022E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45886"/>
            <a:ext cx="8327268" cy="38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B6DB-A4E6-424E-8E5E-6D745069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DFDC-3506-0847-910F-2984A8D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Esistono terminali più evoluti, i cosiddetti terminali grafici che permettono di utilizzare un’interfaccia grafica (GUI) per eseguire le operazioni di input/output.</a:t>
            </a:r>
          </a:p>
          <a:p>
            <a:r>
              <a:rPr lang="it-IT" dirty="0"/>
              <a:t>Windows dispone di un solo terminale grafico, i sistemi Unix ne hanno diversi intercambiabili (X </a:t>
            </a:r>
            <a:r>
              <a:rPr lang="it-IT" dirty="0" err="1"/>
              <a:t>Window</a:t>
            </a:r>
            <a:r>
              <a:rPr lang="it-IT" dirty="0"/>
              <a:t> System).</a:t>
            </a:r>
          </a:p>
          <a:p>
            <a:endParaRPr lang="it-IT" dirty="0"/>
          </a:p>
          <a:p>
            <a:r>
              <a:rPr lang="it-IT" sz="2400" dirty="0">
                <a:hlinkClick r:id="rId2"/>
              </a:rPr>
              <a:t>https://www.tecmint.com/best-linux-desktop-environments/</a:t>
            </a:r>
            <a:endParaRPr lang="it-IT" sz="2400" dirty="0"/>
          </a:p>
          <a:p>
            <a:r>
              <a:rPr lang="it-IT" sz="2400" dirty="0">
                <a:hlinkClick r:id="rId3"/>
              </a:rPr>
              <a:t>https://www.youtube.com/watch?v=DravHJXt41A</a:t>
            </a:r>
            <a:endParaRPr lang="it-IT" sz="2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DE96A-AE9F-444A-81E5-2CB95478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55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D7AB-E300-B14B-A0C4-100EF638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00D7B-C2FC-B949-8523-61D8FD80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D9FE0-FF15-0340-B91F-F5ED23F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4645"/>
            <a:ext cx="7859216" cy="4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4CFC-543D-1B47-96CB-05C9EC2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Perchè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5177-F884-C94D-A11B-56EF0AAD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Accesso </a:t>
            </a:r>
            <a:r>
              <a:rPr lang="en-GB" dirty="0" err="1"/>
              <a:t>completo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configurazione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servizi</a:t>
            </a:r>
            <a:endParaRPr lang="en-GB" dirty="0"/>
          </a:p>
          <a:p>
            <a:r>
              <a:rPr lang="en-GB" dirty="0" err="1"/>
              <a:t>Automatizzazione</a:t>
            </a:r>
            <a:r>
              <a:rPr lang="en-GB" dirty="0"/>
              <a:t> e scripting</a:t>
            </a:r>
          </a:p>
          <a:p>
            <a:r>
              <a:rPr lang="en-GB" dirty="0"/>
              <a:t>Basso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computazionali</a:t>
            </a:r>
            <a:endParaRPr lang="en-GB" dirty="0"/>
          </a:p>
          <a:p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in cui un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installato</a:t>
            </a:r>
            <a:r>
              <a:rPr lang="en-GB" dirty="0"/>
              <a:t> </a:t>
            </a:r>
            <a:r>
              <a:rPr lang="en-GB" dirty="0" err="1"/>
              <a:t>perchè</a:t>
            </a:r>
            <a:r>
              <a:rPr lang="en-GB" dirty="0"/>
              <a:t> inutile (non </a:t>
            </a:r>
            <a:r>
              <a:rPr lang="en-GB" dirty="0" err="1"/>
              <a:t>esiste</a:t>
            </a:r>
            <a:r>
              <a:rPr lang="en-GB" dirty="0"/>
              <a:t> monitor) o per </a:t>
            </a:r>
            <a:r>
              <a:rPr lang="en-GB" dirty="0" err="1"/>
              <a:t>risparmiare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(</a:t>
            </a:r>
            <a:r>
              <a:rPr lang="en-GB" dirty="0" err="1"/>
              <a:t>apparati</a:t>
            </a:r>
            <a:r>
              <a:rPr lang="en-GB" dirty="0"/>
              <a:t> rete/</a:t>
            </a:r>
            <a:r>
              <a:rPr lang="en-GB" dirty="0" err="1"/>
              <a:t>applicazioni</a:t>
            </a:r>
            <a:r>
              <a:rPr lang="en-GB" dirty="0"/>
              <a:t> 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E51D-DCD5-DF49-80DB-AFCC8357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936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Apertura e chiusura sessioni</a:t>
            </a:r>
          </a:p>
        </p:txBody>
      </p:sp>
    </p:spTree>
    <p:extLst>
      <p:ext uri="{BB962C8B-B14F-4D97-AF65-F5344CB8AC3E}">
        <p14:creationId xmlns:p14="http://schemas.microsoft.com/office/powerpoint/2010/main" val="342821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woodstock</a:t>
            </a:r>
            <a:r>
              <a:rPr lang="it-IT" dirty="0"/>
              <a:t> login: </a:t>
            </a:r>
            <a:r>
              <a:rPr lang="it-IT" dirty="0" err="1"/>
              <a:t>nicola</a:t>
            </a:r>
            <a:br>
              <a:rPr lang="it-IT" dirty="0"/>
            </a:br>
            <a:r>
              <a:rPr lang="it-IT" dirty="0"/>
              <a:t>Password: ******</a:t>
            </a:r>
            <a:br>
              <a:rPr lang="it-IT" dirty="0"/>
            </a:br>
            <a:r>
              <a:rPr lang="it-IT" dirty="0"/>
              <a:t>Last login: </a:t>
            </a:r>
            <a:r>
              <a:rPr lang="it-IT" dirty="0" err="1"/>
              <a:t>Fri</a:t>
            </a:r>
            <a:r>
              <a:rPr lang="it-IT" dirty="0"/>
              <a:t> Mar 06 10:27:08 on ttyS2 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$_       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shell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prompt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188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B55C-D643-8E4A-A61A-3A726087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21A8-B6A8-EB4D-9258-F0FA7FD8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permette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di far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interagire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l’utente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opertivo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tramite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comandi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err="1"/>
              <a:t>resta</a:t>
            </a:r>
            <a:r>
              <a:rPr lang="en-GB" dirty="0"/>
              <a:t> in </a:t>
            </a:r>
            <a:r>
              <a:rPr lang="en-GB" dirty="0" err="1"/>
              <a:t>attesa</a:t>
            </a:r>
            <a:r>
              <a:rPr lang="en-GB" dirty="0"/>
              <a:t> di un </a:t>
            </a:r>
            <a:r>
              <a:rPr lang="en-GB" dirty="0" err="1"/>
              <a:t>comando</a:t>
            </a:r>
            <a:r>
              <a:rPr lang="en-GB" dirty="0"/>
              <a:t>…</a:t>
            </a:r>
          </a:p>
          <a:p>
            <a:pPr lvl="1"/>
            <a:r>
              <a:rPr lang="en-GB" dirty="0" err="1"/>
              <a:t>esegue</a:t>
            </a:r>
            <a:r>
              <a:rPr lang="en-GB" dirty="0"/>
              <a:t> commando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pressione</a:t>
            </a:r>
            <a:r>
              <a:rPr lang="en-GB" dirty="0"/>
              <a:t> di &lt;ENTER&gt;</a:t>
            </a:r>
          </a:p>
          <a:p>
            <a:r>
              <a:rPr lang="en-GB" dirty="0"/>
              <a:t>La shell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interprete</a:t>
            </a:r>
            <a:r>
              <a:rPr lang="en-GB" dirty="0"/>
              <a:t> di </a:t>
            </a:r>
            <a:r>
              <a:rPr lang="en-GB" dirty="0" err="1"/>
              <a:t>comandi</a:t>
            </a:r>
            <a:r>
              <a:rPr lang="en-GB" dirty="0"/>
              <a:t> </a:t>
            </a:r>
            <a:r>
              <a:rPr lang="en-GB" dirty="0" err="1"/>
              <a:t>evoluto</a:t>
            </a:r>
            <a:endParaRPr lang="en-GB" dirty="0"/>
          </a:p>
          <a:p>
            <a:pPr lvl="1"/>
            <a:r>
              <a:rPr lang="en-GB" dirty="0" err="1"/>
              <a:t>potente</a:t>
            </a:r>
            <a:r>
              <a:rPr lang="en-GB" dirty="0"/>
              <a:t> </a:t>
            </a:r>
            <a:r>
              <a:rPr lang="en-GB" dirty="0" err="1"/>
              <a:t>linguaggio</a:t>
            </a:r>
            <a:r>
              <a:rPr lang="en-GB" dirty="0"/>
              <a:t> di scripting</a:t>
            </a:r>
          </a:p>
          <a:p>
            <a:pPr lvl="1"/>
            <a:r>
              <a:rPr lang="en-GB" dirty="0" err="1"/>
              <a:t>interpreta</a:t>
            </a:r>
            <a:r>
              <a:rPr lang="en-GB" dirty="0"/>
              <a:t> </a:t>
            </a:r>
            <a:r>
              <a:rPr lang="en-GB" dirty="0" err="1"/>
              <a:t>ed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</a:t>
            </a:r>
            <a:r>
              <a:rPr lang="en-GB" dirty="0" err="1"/>
              <a:t>comandi</a:t>
            </a:r>
            <a:r>
              <a:rPr lang="en-GB" dirty="0"/>
              <a:t> da standard input o da file </a:t>
            </a:r>
            <a:r>
              <a:rPr lang="en-GB" dirty="0" err="1"/>
              <a:t>comandi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87DBF-55B0-E64F-A551-74E7A2EF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24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C210-1632-2F4E-9B25-9F912263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Ciclo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FE93-06C6-2247-8B5E-BED3FB8B1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loop forever</a:t>
            </a:r>
          </a:p>
          <a:p>
            <a:pPr marL="0" indent="0">
              <a:buNone/>
            </a:pPr>
            <a:r>
              <a:rPr lang="en-GB" sz="2400" dirty="0"/>
              <a:t>	&lt;LOGIN&gt;</a:t>
            </a:r>
          </a:p>
          <a:p>
            <a:pPr marL="0" indent="0">
              <a:buNone/>
            </a:pPr>
            <a:r>
              <a:rPr lang="en-GB" sz="2400" dirty="0"/>
              <a:t>	do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ricevi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 da file di input&gt;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interpreta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esegui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while (! &lt;EOF&gt;)</a:t>
            </a:r>
          </a:p>
          <a:p>
            <a:pPr marL="0" indent="0">
              <a:buNone/>
            </a:pPr>
            <a:r>
              <a:rPr lang="en-GB" sz="2400" dirty="0"/>
              <a:t>	&lt;LOGOUT&gt;</a:t>
            </a:r>
          </a:p>
          <a:p>
            <a:pPr marL="0" indent="0">
              <a:buNone/>
            </a:pPr>
            <a:r>
              <a:rPr lang="en-GB" sz="2400" dirty="0"/>
              <a:t>end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6A06-D262-6344-A027-1412A54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43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7F48-FAA6-EC4C-8F4F-F43439DD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Quale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12C5-B570-E845-B07B-B2934758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La shell non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unica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metterne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varie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/>
              <a:t>Bourne shell (/bin/bash)</a:t>
            </a:r>
          </a:p>
          <a:p>
            <a:pPr lvl="1"/>
            <a:r>
              <a:rPr lang="en-GB" dirty="0"/>
              <a:t>C shell (/bin/</a:t>
            </a:r>
            <a:r>
              <a:rPr lang="en-GB" dirty="0" err="1"/>
              <a:t>csh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Fish shell (/bin/fish)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Ogni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indicare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shell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preferita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. La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scelta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memorizzata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in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/>
              <a:t>, un file </a:t>
            </a:r>
            <a:r>
              <a:rPr lang="en-GB" dirty="0" err="1"/>
              <a:t>contenente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di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  <a:p>
            <a:r>
              <a:rPr lang="en-GB" dirty="0" err="1"/>
              <a:t>Dopo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login,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shell </a:t>
            </a:r>
            <a:r>
              <a:rPr lang="en-GB" dirty="0" err="1"/>
              <a:t>dedicato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011D-C4FA-154E-A9DE-246B736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79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modificare la password dell’utente in esecuzione è possibile utilizzare il comando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passwd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Retype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23A9A6-E060-0541-848D-0E5E10F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24494" cy="4248472"/>
          </a:xfrm>
        </p:spPr>
      </p:pic>
    </p:spTree>
    <p:extLst>
      <p:ext uri="{BB962C8B-B14F-4D97-AF65-F5344CB8AC3E}">
        <p14:creationId xmlns:p14="http://schemas.microsoft.com/office/powerpoint/2010/main" val="101578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uscire da una </a:t>
            </a:r>
            <a:r>
              <a:rPr lang="it-IT" dirty="0" err="1"/>
              <a:t>shell</a:t>
            </a:r>
            <a:r>
              <a:rPr lang="it-IT" dirty="0"/>
              <a:t> si può utilizzare il comando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exit</a:t>
            </a:r>
            <a:r>
              <a:rPr lang="it-IT" dirty="0"/>
              <a:t> (che invoca la </a:t>
            </a:r>
            <a:r>
              <a:rPr lang="it-IT" dirty="0" err="1"/>
              <a:t>system</a:t>
            </a:r>
            <a:r>
              <a:rPr lang="it-IT" dirty="0"/>
              <a:t> call exit() per quel processo). In alternativa:</a:t>
            </a:r>
          </a:p>
          <a:p>
            <a:pPr lvl="1"/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logout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CTRL+D</a:t>
            </a:r>
          </a:p>
          <a:p>
            <a:r>
              <a:rPr lang="it-IT" dirty="0"/>
              <a:t>Per rientrare, va effettuato un nuovo login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3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shutdown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Varie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possibilità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shutdown –h now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halt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Trattandosi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modifica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(lo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spegnimento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coinvolge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diritti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amministrazione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698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Manuale in linea</a:t>
            </a:r>
          </a:p>
        </p:txBody>
      </p:sp>
    </p:spTree>
    <p:extLst>
      <p:ext uri="{BB962C8B-B14F-4D97-AF65-F5344CB8AC3E}">
        <p14:creationId xmlns:p14="http://schemas.microsoft.com/office/powerpoint/2010/main" val="209142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Esiste un manuale on-line (man), </a:t>
            </a:r>
            <a:r>
              <a:rPr lang="it-IT" dirty="0"/>
              <a:t>consultabile per informazioni su ogni comando Linux. Indica: </a:t>
            </a:r>
          </a:p>
          <a:p>
            <a:pPr lvl="1"/>
            <a:r>
              <a:rPr lang="it-IT" dirty="0"/>
              <a:t>formato del comando (input) e risultato atteso (output)</a:t>
            </a:r>
          </a:p>
          <a:p>
            <a:pPr lvl="1"/>
            <a:r>
              <a:rPr lang="it-IT" dirty="0"/>
              <a:t>descrizione delle opzioni</a:t>
            </a:r>
          </a:p>
          <a:p>
            <a:pPr lvl="1"/>
            <a:r>
              <a:rPr lang="it-IT" dirty="0"/>
              <a:t>possibili restrizioni</a:t>
            </a:r>
          </a:p>
          <a:p>
            <a:pPr lvl="1"/>
            <a:r>
              <a:rPr lang="it-IT" dirty="0"/>
              <a:t>file di sistema interessati dal comando</a:t>
            </a:r>
          </a:p>
          <a:p>
            <a:pPr lvl="1"/>
            <a:r>
              <a:rPr lang="it-IT" dirty="0"/>
              <a:t>comandi correlati</a:t>
            </a:r>
          </a:p>
          <a:p>
            <a:pPr lvl="1"/>
            <a:r>
              <a:rPr lang="it-IT" dirty="0"/>
              <a:t>eventuali bug per uscire dal manuale</a:t>
            </a:r>
          </a:p>
          <a:p>
            <a:r>
              <a:rPr lang="it-IT" dirty="0"/>
              <a:t>Per uscire premere </a:t>
            </a:r>
            <a:r>
              <a:rPr lang="it-IT" dirty="0" err="1"/>
              <a:t>q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289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apropos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Per cercare una pagina di manuale </a:t>
            </a:r>
            <a:r>
              <a:rPr lang="it-IT" dirty="0"/>
              <a:t>di cui non si conosce il nome, è possibile usare il comando </a:t>
            </a:r>
            <a:r>
              <a:rPr lang="it-IT" b="1" dirty="0" err="1"/>
              <a:t>apropos</a:t>
            </a:r>
            <a:r>
              <a:rPr lang="it-IT" dirty="0"/>
              <a:t> per cercare tutte le pagine che contengono una keyword specifica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man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70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Utenti e gruppi</a:t>
            </a:r>
          </a:p>
        </p:txBody>
      </p:sp>
    </p:spTree>
    <p:extLst>
      <p:ext uri="{BB962C8B-B14F-4D97-AF65-F5344CB8AC3E}">
        <p14:creationId xmlns:p14="http://schemas.microsoft.com/office/powerpoint/2010/main" val="161268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4BED-75A2-864A-9A4E-ECE597C8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gruppo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D29A-5BBE-C040-A081-EF69C1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Sistema multiutente ⇒ problemi di privacy e di possibili interferenze: necessità di proteggere/nascondere informazione</a:t>
            </a:r>
          </a:p>
          <a:p>
            <a:r>
              <a:rPr lang="it-IT" dirty="0"/>
              <a:t>Concetto di gruppo (staff, utenti, studenti): possibilità di lavorare sugli stessi documenti</a:t>
            </a:r>
          </a:p>
          <a:p>
            <a:r>
              <a:rPr lang="it-IT" dirty="0"/>
              <a:t>Ogni utente appartiene a un gruppo principale ma può far parte anche di gruppi secondari a seconda delle esigenze e configurazioni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5391-1567-DF46-868E-71B0278B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0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utente è identificato univocamente all’interno del sistema mediante uno username. </a:t>
            </a:r>
            <a:r>
              <a:rPr lang="it-IT" dirty="0"/>
              <a:t>Gli utenti del sistema sono distribuiti in più gruppi; ogni utente fa parte di almeno un gruppo. </a:t>
            </a:r>
          </a:p>
          <a:p>
            <a:r>
              <a:rPr lang="it-IT" dirty="0"/>
              <a:t>Esiste un utente privilegiato, il cui username è </a:t>
            </a:r>
            <a:r>
              <a:rPr lang="it-IT" b="1" dirty="0" err="1"/>
              <a:t>root</a:t>
            </a:r>
            <a:r>
              <a:rPr lang="it-IT" dirty="0"/>
              <a:t>, che viene assegnato all’amministratore del sistema.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root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può modificare la configurazione dell’intero sistema.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766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apt-get update</a:t>
            </a:r>
          </a:p>
          <a:p>
            <a:pPr marL="0" indent="0">
              <a:buNone/>
            </a:pPr>
            <a:r>
              <a:rPr lang="en-GB" dirty="0"/>
              <a:t>$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normale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(da </a:t>
            </a:r>
            <a:r>
              <a:rPr lang="en-GB" dirty="0" err="1"/>
              <a:t>utente</a:t>
            </a:r>
            <a:r>
              <a:rPr lang="en-GB" dirty="0"/>
              <a:t> a root) per un solo commando. </a:t>
            </a:r>
            <a:r>
              <a:rPr lang="en-GB" i="1" dirty="0"/>
              <a:t>Per </a:t>
            </a:r>
            <a:r>
              <a:rPr lang="en-GB" i="1" dirty="0" err="1"/>
              <a:t>aggiornare</a:t>
            </a:r>
            <a:r>
              <a:rPr lang="en-GB" i="1" dirty="0"/>
              <a:t>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sistema</a:t>
            </a:r>
            <a:r>
              <a:rPr lang="en-GB" i="1" dirty="0"/>
              <a:t> </a:t>
            </a:r>
            <a:r>
              <a:rPr lang="en-GB" i="1" dirty="0" err="1"/>
              <a:t>sono</a:t>
            </a:r>
            <a:r>
              <a:rPr lang="en-GB" i="1" dirty="0"/>
              <a:t> </a:t>
            </a:r>
            <a:r>
              <a:rPr lang="en-GB" i="1" dirty="0" err="1"/>
              <a:t>necessari</a:t>
            </a:r>
            <a:r>
              <a:rPr lang="en-GB" i="1" dirty="0"/>
              <a:t> </a:t>
            </a:r>
            <a:r>
              <a:rPr lang="en-GB" i="1" dirty="0" err="1"/>
              <a:t>diritti</a:t>
            </a:r>
            <a:r>
              <a:rPr lang="en-GB" i="1" dirty="0"/>
              <a:t> di </a:t>
            </a:r>
            <a:r>
              <a:rPr lang="en-GB" i="1" dirty="0" err="1"/>
              <a:t>amministrazione</a:t>
            </a:r>
            <a:endParaRPr lang="en-GB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–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#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root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in </a:t>
            </a:r>
            <a:r>
              <a:rPr lang="en-GB" dirty="0" err="1"/>
              <a:t>modo</a:t>
            </a:r>
            <a:r>
              <a:rPr lang="en-GB" dirty="0"/>
              <a:t> </a:t>
            </a:r>
            <a:r>
              <a:rPr lang="en-GB" dirty="0" err="1"/>
              <a:t>permanente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9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</a:t>
            </a:r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Username</a:t>
            </a:r>
            <a:r>
              <a:rPr lang="en-GB" dirty="0"/>
              <a:t>: username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Password: </a:t>
            </a:r>
            <a:r>
              <a:rPr lang="en-GB" dirty="0"/>
              <a:t>la x </a:t>
            </a:r>
            <a:r>
              <a:rPr lang="en-GB" dirty="0" err="1"/>
              <a:t>indica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password </a:t>
            </a:r>
            <a:r>
              <a:rPr lang="en-GB" dirty="0" err="1"/>
              <a:t>cifrata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presente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file /etc/shadow </a:t>
            </a:r>
          </a:p>
          <a:p>
            <a:pPr marL="0" indent="0">
              <a:buNone/>
            </a:pPr>
            <a:r>
              <a:rPr lang="en-GB" b="1" dirty="0"/>
              <a:t>User ID (UID): </a:t>
            </a:r>
            <a:r>
              <a:rPr lang="en-GB" dirty="0"/>
              <a:t>ID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Group ID (GID): </a:t>
            </a:r>
            <a:r>
              <a:rPr lang="en-GB" dirty="0"/>
              <a:t>ID del </a:t>
            </a:r>
            <a:r>
              <a:rPr lang="en-GB" dirty="0" err="1"/>
              <a:t>gruppo</a:t>
            </a:r>
            <a:r>
              <a:rPr lang="en-GB" dirty="0"/>
              <a:t> (</a:t>
            </a:r>
            <a:r>
              <a:rPr lang="en-GB" dirty="0" err="1"/>
              <a:t>primario</a:t>
            </a:r>
            <a:r>
              <a:rPr lang="en-GB" dirty="0"/>
              <a:t>)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User ID Info: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aggiuntive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Home directory: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home directory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Command/shell: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shell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x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Nicola B.,,,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/home/</a:t>
            </a: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/bin/bash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41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DDA5DB-9E73-A243-94C3-AC18D9FD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104" r="1203" b="1074"/>
          <a:stretch/>
        </p:blipFill>
        <p:spPr>
          <a:xfrm>
            <a:off x="66803" y="1844824"/>
            <a:ext cx="9051093" cy="3528392"/>
          </a:xfrm>
        </p:spPr>
      </p:pic>
    </p:spTree>
    <p:extLst>
      <p:ext uri="{BB962C8B-B14F-4D97-AF65-F5344CB8AC3E}">
        <p14:creationId xmlns:p14="http://schemas.microsoft.com/office/powerpoint/2010/main" val="7142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b="1" dirty="0"/>
              <a:t>Group </a:t>
            </a:r>
            <a:r>
              <a:rPr lang="it-IT" sz="2500" b="1" dirty="0" err="1"/>
              <a:t>name</a:t>
            </a:r>
            <a:r>
              <a:rPr lang="it-IT" sz="2500" dirty="0"/>
              <a:t>: nome del gruppo</a:t>
            </a:r>
          </a:p>
          <a:p>
            <a:pPr marL="0" indent="0">
              <a:buNone/>
            </a:pPr>
            <a:r>
              <a:rPr lang="it-IT" sz="2500" b="1" dirty="0"/>
              <a:t>Password</a:t>
            </a:r>
            <a:r>
              <a:rPr lang="it-IT" sz="2500" dirty="0"/>
              <a:t>: generalmente non utilizzato. Si possono definire password di gruppo.</a:t>
            </a:r>
          </a:p>
          <a:p>
            <a:pPr marL="0" indent="0">
              <a:buNone/>
            </a:pPr>
            <a:r>
              <a:rPr lang="it-IT" sz="2500" b="1" dirty="0"/>
              <a:t>Group ID (GID)</a:t>
            </a:r>
            <a:r>
              <a:rPr lang="it-IT" sz="2500" dirty="0"/>
              <a:t>: ID del gruppo</a:t>
            </a:r>
          </a:p>
          <a:p>
            <a:pPr marL="0" indent="0">
              <a:buNone/>
            </a:pPr>
            <a:r>
              <a:rPr lang="it-IT" sz="2500" b="1" dirty="0"/>
              <a:t>Group List</a:t>
            </a:r>
            <a:r>
              <a:rPr lang="it-IT" sz="2500" dirty="0"/>
              <a:t>: lista degli utenti che appartengono al gruppo</a:t>
            </a:r>
          </a:p>
          <a:p>
            <a:pPr marL="0" indent="0">
              <a:buNone/>
            </a:pPr>
            <a:endParaRPr lang="it-IT" sz="2500" dirty="0"/>
          </a:p>
          <a:p>
            <a:pPr marL="0" indent="0" algn="r">
              <a:buNone/>
            </a:pPr>
            <a:r>
              <a:rPr lang="it-IT" sz="2500" i="1" dirty="0" err="1"/>
              <a:t>adm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4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</a:t>
            </a:r>
            <a:r>
              <a:rPr lang="it-IT" sz="2500" i="1" dirty="0" err="1"/>
              <a:t>syslog,nicola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/>
              <a:t>sudo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27 : </a:t>
            </a:r>
            <a:r>
              <a:rPr lang="it-IT" sz="2500" i="1" dirty="0" err="1"/>
              <a:t>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 err="1"/>
              <a:t>nicola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1000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298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EED-F6CA-C443-8DE5-A179DD55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whoami</a:t>
            </a:r>
            <a:r>
              <a:rPr lang="en-GB" dirty="0"/>
              <a:t>,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CA88-7D16-E645-A5DF-E44A058F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who-am-I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corrente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whoami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 </a:t>
            </a:r>
            <a:r>
              <a:rPr lang="en-GB" dirty="0" err="1"/>
              <a:t>mostra</a:t>
            </a:r>
            <a:r>
              <a:rPr lang="en-GB" dirty="0"/>
              <a:t> UID, GID, </a:t>
            </a:r>
            <a:r>
              <a:rPr lang="en-GB" dirty="0" err="1"/>
              <a:t>gruppi</a:t>
            </a:r>
            <a:r>
              <a:rPr lang="en-GB" dirty="0"/>
              <a:t> </a:t>
            </a:r>
            <a:r>
              <a:rPr lang="en-GB" dirty="0" err="1"/>
              <a:t>secondari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groups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adm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cdrom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),27(sudo),30(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dip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plugdev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),116(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lpadmin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),126(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sambashare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FD81C-E761-894A-AAC1-1F7DD4C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65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8D49-5A38-FE49-9EE6-55172995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F622-10D7-3145-98E0-D32CA429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Multiutenza implica necessità di regolare gli accessi alle informazioni. Per ogni file, esistono 3 tipi di utilizzatori: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user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gruppo del 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group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tutti gli altri utenti,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others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it-IT" dirty="0"/>
              <a:t>Per ogni utilizzatore, si distinguono tre modi di accesso al file: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scrittura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esecuzione (x) (per una directory significa list del contenuto)</a:t>
            </a:r>
          </a:p>
          <a:p>
            <a:r>
              <a:rPr lang="it-IT" dirty="0"/>
              <a:t>Ogni file è marcato con UID e GID del proprietario</a:t>
            </a:r>
          </a:p>
          <a:p>
            <a:r>
              <a:rPr lang="it-IT" dirty="0"/>
              <a:t>12 bit di protezione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359E-5CC0-1048-912D-48384EFF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01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6354-5CA1-5B47-9F7E-B252B748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e </a:t>
            </a:r>
            <a:r>
              <a:rPr lang="en-GB" dirty="0" err="1"/>
              <a:t>metadati</a:t>
            </a:r>
            <a:r>
              <a:rPr lang="en-GB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7A203-A4E4-A148-AF81-935DEA1F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403"/>
            <a:ext cx="8229600" cy="4403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1399-C0A9-304A-9010-4FB251C1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7242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0733-97DF-9447-91DF-117460EB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di </a:t>
            </a:r>
            <a:r>
              <a:rPr lang="en-GB" dirty="0" err="1"/>
              <a:t>protezione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258BA-4DDE-0242-B980-C10134F7F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30"/>
            <a:ext cx="8229600" cy="27887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F003-DF62-4C4C-8887-3F9F26F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43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7A2D-8BB2-7642-BB6E-A2DF0E81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chmod</a:t>
            </a:r>
            <a:r>
              <a:rPr lang="en-GB" dirty="0"/>
              <a:t>, </a:t>
            </a:r>
            <a:r>
              <a:rPr lang="en-GB" dirty="0" err="1"/>
              <a:t>chown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0E78C-8593-054D-A6F9-819CED02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chmod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mode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diritti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chmod</a:t>
            </a:r>
            <a:r>
              <a:rPr lang="en-GB" sz="2400" dirty="0"/>
              <a:t> 0755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chown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owner:group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proprietario</a:t>
            </a:r>
            <a:r>
              <a:rPr lang="en-GB" sz="2400" dirty="0"/>
              <a:t> e </a:t>
            </a:r>
            <a:r>
              <a:rPr lang="en-GB" sz="2400" dirty="0" err="1"/>
              <a:t>gruppo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chown</a:t>
            </a:r>
            <a:r>
              <a:rPr lang="en-GB" sz="2400" dirty="0"/>
              <a:t> </a:t>
            </a:r>
            <a:r>
              <a:rPr lang="en-GB" sz="2400" dirty="0" err="1"/>
              <a:t>nicola:nicola</a:t>
            </a:r>
            <a:r>
              <a:rPr lang="en-GB" sz="2400" dirty="0"/>
              <a:t>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D2C6-30A6-0A44-A044-E9ADF87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C5E6-3362-A148-9FF1-9E8E23E3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068960"/>
            <a:ext cx="779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0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6A5B-EEEA-F744-86A6-AB02C912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SUID, SGID, Sticky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2685-9CFD-2743-943A-F6167D86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800" dirty="0"/>
              <a:t>SUID (Set User ID) </a:t>
            </a:r>
          </a:p>
          <a:p>
            <a:pPr lvl="1"/>
            <a:r>
              <a:rPr lang="en-GB" sz="2400" dirty="0"/>
              <a:t>Si </a:t>
            </a:r>
            <a:r>
              <a:rPr lang="en-GB" sz="2400" dirty="0" err="1"/>
              <a:t>applica</a:t>
            </a:r>
            <a:r>
              <a:rPr lang="en-GB" sz="2400" dirty="0"/>
              <a:t> a un file di </a:t>
            </a:r>
            <a:r>
              <a:rPr lang="en-GB" sz="2400" dirty="0" err="1"/>
              <a:t>programma</a:t>
            </a:r>
            <a:r>
              <a:rPr lang="en-GB" sz="2400" dirty="0"/>
              <a:t> </a:t>
            </a:r>
            <a:r>
              <a:rPr lang="en-GB" sz="2400" dirty="0" err="1"/>
              <a:t>eseguibile</a:t>
            </a:r>
            <a:r>
              <a:rPr lang="en-GB" sz="2400" dirty="0"/>
              <a:t> </a:t>
            </a:r>
            <a:r>
              <a:rPr lang="en-GB" sz="2400" dirty="0" err="1"/>
              <a:t>solamente</a:t>
            </a:r>
            <a:endParaRPr lang="en-GB" sz="2400" dirty="0"/>
          </a:p>
          <a:p>
            <a:pPr lvl="1"/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attivo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l'utente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esegue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considerato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proprietario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quel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 (solo per la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durata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della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esecuzione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sz="2400" dirty="0"/>
              <a:t>È necessario per consentire lettura/scrittura su file di sistema, che l'utente non avrebbe il diritto di leggere/ modificare. </a:t>
            </a:r>
          </a:p>
          <a:p>
            <a:pPr lvl="1"/>
            <a:r>
              <a:rPr lang="it-IT" sz="2400" dirty="0"/>
              <a:t>Esempio: </a:t>
            </a:r>
            <a:r>
              <a:rPr lang="it-IT" sz="2400" dirty="0" err="1"/>
              <a:t>passwd</a:t>
            </a:r>
            <a:r>
              <a:rPr lang="it-IT" sz="2400" dirty="0"/>
              <a:t> (vedi diritti /</a:t>
            </a:r>
            <a:r>
              <a:rPr lang="it-IT" sz="2400" dirty="0" err="1"/>
              <a:t>etc</a:t>
            </a:r>
            <a:r>
              <a:rPr lang="it-IT" sz="2400" dirty="0"/>
              <a:t>/</a:t>
            </a:r>
            <a:r>
              <a:rPr lang="it-IT" sz="2400" dirty="0" err="1"/>
              <a:t>passwd</a:t>
            </a:r>
            <a:r>
              <a:rPr lang="it-IT" sz="2400" dirty="0"/>
              <a:t>)</a:t>
            </a:r>
          </a:p>
          <a:p>
            <a:r>
              <a:rPr lang="it-IT" sz="2800" dirty="0"/>
              <a:t>SGID: come SUID bit, per il gruppo</a:t>
            </a:r>
          </a:p>
          <a:p>
            <a:r>
              <a:rPr lang="it-IT" sz="2800" dirty="0" err="1"/>
              <a:t>Sticky</a:t>
            </a:r>
            <a:r>
              <a:rPr lang="it-IT" sz="2800" dirty="0"/>
              <a:t>: il sistema cerca di mantenere in memoria l’immagine del programma, anche se non è in esecuzione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E410-4DD2-0342-B63D-A4C3B59B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6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E3A6-4419-F348-BCE8-2CBB1A0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adduser</a:t>
            </a:r>
            <a:r>
              <a:rPr lang="en-GB" dirty="0"/>
              <a:t>, </a:t>
            </a:r>
            <a:r>
              <a:rPr lang="en-GB" dirty="0" err="1"/>
              <a:t>deluser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CDDF-36D0-4B4A-BB8A-AB6A2267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adduser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Aggiunge</a:t>
            </a:r>
            <a:r>
              <a:rPr lang="en-GB" dirty="0"/>
              <a:t> un </a:t>
            </a:r>
            <a:r>
              <a:rPr lang="en-GB" dirty="0" err="1"/>
              <a:t>nuovo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deluser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Rimuove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dal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alternativa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sempre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possible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modificare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manualmente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e /etc/group 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commando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aggiornare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password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2DA4-0BE7-C84F-BDEE-64D02F24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81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Processi</a:t>
            </a:r>
          </a:p>
        </p:txBody>
      </p:sp>
    </p:spTree>
    <p:extLst>
      <p:ext uri="{BB962C8B-B14F-4D97-AF65-F5344CB8AC3E}">
        <p14:creationId xmlns:p14="http://schemas.microsoft.com/office/powerpoint/2010/main" val="205331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355-1DA1-4E46-AD83-83524483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r>
              <a:rPr lang="en-GB" dirty="0"/>
              <a:t> e </a:t>
            </a:r>
            <a:r>
              <a:rPr lang="en-GB" dirty="0" err="1"/>
              <a:t>Processi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4033-41A8-424B-9BED-BB3A80E4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operazione eseguita su una macchina Unix viene effettuata a nome e per conto di un determinato utente. </a:t>
            </a:r>
            <a:r>
              <a:rPr lang="it-IT" dirty="0"/>
              <a:t>Non esistono task o programmi funzionanti in modalità anonima!</a:t>
            </a:r>
          </a:p>
          <a:p>
            <a:r>
              <a:rPr lang="it-IT" dirty="0"/>
              <a:t>Ogni programma viene eseguito per conto di un determinato utente e pertanto ne acquisisce tutti i permessi ed i vincoli.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ps</a:t>
            </a:r>
            <a:r>
              <a:rPr lang="it-IT" dirty="0"/>
              <a:t> </a:t>
            </a:r>
            <a:r>
              <a:rPr lang="it-IT" dirty="0" err="1"/>
              <a:t>aux</a:t>
            </a: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8775-4804-AD41-88F5-924C065E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44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76E5-6804-CB45-A137-41F391E2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Genealogia</a:t>
            </a:r>
            <a:r>
              <a:rPr lang="en-GB" dirty="0"/>
              <a:t> </a:t>
            </a:r>
            <a:r>
              <a:rPr lang="en-GB" dirty="0" err="1"/>
              <a:t>famiglia</a:t>
            </a:r>
            <a:r>
              <a:rPr lang="en-GB" dirty="0"/>
              <a:t> Unix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7386-6FBE-F240-911B-8595EC8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5C0D-1777-E641-84EF-762020F4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9" y="1555397"/>
            <a:ext cx="7355286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6FC1-E098-3B4E-96A0-AB5F4357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Avvio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04AB-5C0B-1745-BD8F-CC4E528B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92F0E-3AC5-774D-BD3C-8EDCC6BF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45846"/>
            <a:ext cx="4536504" cy="521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5B4B4-1DDA-EF47-AA63-88C117D1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1" y="2492896"/>
            <a:ext cx="38307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9907-6A40-E746-BABA-84825DDE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Flussi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5F04-DBA7-8C43-AC9E-23624E75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comandi UNIX si comportano come FILTRI </a:t>
            </a:r>
          </a:p>
          <a:p>
            <a:r>
              <a:rPr lang="it-IT" dirty="0"/>
              <a:t>Un filtro è un programma che riceve un ingresso da un input e produce il risultato su uno o più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EDA1-C425-274D-AE43-5F710711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9F7B1-96F3-5F4A-82E4-03B2EB7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2" y="4221088"/>
            <a:ext cx="7350785" cy="24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Esecuzione</a:t>
            </a:r>
            <a:r>
              <a:rPr lang="en-GB" dirty="0"/>
              <a:t> commando (</a:t>
            </a:r>
            <a:r>
              <a:rPr lang="en-GB" dirty="0" err="1"/>
              <a:t>processo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$ </a:t>
            </a:r>
            <a:r>
              <a:rPr lang="it-IT" dirty="0" err="1"/>
              <a:t>ls</a:t>
            </a:r>
            <a:endParaRPr lang="it-IT" dirty="0"/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 comandi principali del sistema si trovano nelle directory /bin oppure /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/bin</a:t>
            </a:r>
          </a:p>
          <a:p>
            <a:r>
              <a:rPr lang="it-IT" dirty="0"/>
              <a:t>Possibilità di realizzare nuovi comandi (</a:t>
            </a:r>
            <a:r>
              <a:rPr lang="it-IT" dirty="0" err="1"/>
              <a:t>scripting</a:t>
            </a:r>
            <a:r>
              <a:rPr lang="it-IT" dirty="0"/>
              <a:t>). Per ogni comando, la </a:t>
            </a:r>
            <a:r>
              <a:rPr lang="it-IT" dirty="0" err="1"/>
              <a:t>shell</a:t>
            </a:r>
            <a:r>
              <a:rPr lang="it-IT" dirty="0"/>
              <a:t> genera un processo figlio dedicato alla sua esecuzione</a:t>
            </a:r>
          </a:p>
          <a:p>
            <a:r>
              <a:rPr lang="it-IT" dirty="0"/>
              <a:t>Il processo padre attende la terminazione del comando (</a:t>
            </a:r>
            <a:r>
              <a:rPr lang="it-IT" dirty="0" err="1"/>
              <a:t>foreground</a:t>
            </a:r>
            <a:r>
              <a:rPr lang="it-IT" dirty="0"/>
              <a:t>) o prosegue in parallelo (background)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097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invocazione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Di solito: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comando </a:t>
            </a:r>
            <a:r>
              <a:rPr lang="it-IT" dirty="0">
                <a:solidFill>
                  <a:srgbClr val="00B050"/>
                </a:solidFill>
              </a:rPr>
              <a:t>opzioni</a:t>
            </a:r>
            <a:r>
              <a:rPr lang="it-IT" dirty="0"/>
              <a:t>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argomenti</a:t>
            </a:r>
            <a:r>
              <a:rPr lang="it-IT" dirty="0"/>
              <a:t> </a:t>
            </a:r>
          </a:p>
          <a:p>
            <a:r>
              <a:rPr lang="it-IT" dirty="0"/>
              <a:t>$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ls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–l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filename</a:t>
            </a:r>
            <a:r>
              <a:rPr lang="it-IT" dirty="0"/>
              <a:t> </a:t>
            </a:r>
          </a:p>
          <a:p>
            <a:r>
              <a:rPr lang="it-IT" dirty="0"/>
              <a:t>Convenzione nella rappresentazione della sintassi comandi: </a:t>
            </a:r>
          </a:p>
          <a:p>
            <a:pPr lvl="1"/>
            <a:r>
              <a:rPr lang="it-IT" dirty="0"/>
              <a:t>se un’opzione o un argomento possono essere omessi, si indicano tra quadre [opzione]</a:t>
            </a:r>
          </a:p>
          <a:p>
            <a:pPr lvl="1"/>
            <a:r>
              <a:rPr lang="it-IT" dirty="0"/>
              <a:t>se due opzioni/argomenti sono mutuamente esclusivi, vengono separati da |. Ad esempio: arg1 | arg2</a:t>
            </a:r>
          </a:p>
          <a:p>
            <a:pPr lvl="1"/>
            <a:r>
              <a:rPr lang="it-IT" dirty="0"/>
              <a:t>quando un argomento può essere ripetuto </a:t>
            </a:r>
            <a:r>
              <a:rPr lang="it-IT" dirty="0" err="1"/>
              <a:t>n</a:t>
            </a:r>
            <a:r>
              <a:rPr lang="it-IT" dirty="0"/>
              <a:t> volte, si aggiungono dei puntini argomento...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92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2DF-F971-F848-A027-7A270D85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267E-63BF-D44D-AF41-D10FEE83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Un processo utente in genere viene attivato a partire da un comando (da cui prende il nome). </a:t>
            </a:r>
            <a:r>
              <a:rPr lang="it-IT" sz="2400" dirty="0"/>
              <a:t>Tramite </a:t>
            </a:r>
            <a:r>
              <a:rPr lang="it-IT" sz="2400" dirty="0" err="1"/>
              <a:t>ps</a:t>
            </a:r>
            <a:r>
              <a:rPr lang="it-IT" sz="2400" dirty="0"/>
              <a:t> si può vedere (staticamente) la lista dei processi attivi. Per una rappresentazione continua si utilizza top.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nicola@ubuntu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PID TTY          TIME CMD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5527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7595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DAB6-6F2C-D446-B866-4E98220C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05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Ora attuale (21:34:21)</a:t>
            </a:r>
          </a:p>
          <a:p>
            <a:r>
              <a:rPr lang="it-IT" sz="3000" dirty="0" err="1"/>
              <a:t>Uptime</a:t>
            </a:r>
            <a:r>
              <a:rPr lang="it-IT" sz="3000" dirty="0"/>
              <a:t> della macchina (3:51) </a:t>
            </a:r>
          </a:p>
          <a:p>
            <a:r>
              <a:rPr lang="it-IT" sz="3000" dirty="0"/>
              <a:t>Utenti attualmente connessi (2 </a:t>
            </a:r>
            <a:r>
              <a:rPr lang="it-IT" sz="3000" dirty="0" err="1"/>
              <a:t>users</a:t>
            </a:r>
            <a:r>
              <a:rPr lang="it-IT" sz="3000" dirty="0"/>
              <a:t>)</a:t>
            </a:r>
          </a:p>
          <a:p>
            <a:r>
              <a:rPr lang="it-IT" sz="3000" dirty="0"/>
              <a:t>Media del carico di sistema. i 3 valori si riferiscono a: ultimo minuto, ultimi 5 minuti, ultimi 15 minuti.</a:t>
            </a: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6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Processi totali in esecuzione (134 </a:t>
            </a:r>
            <a:r>
              <a:rPr lang="it-IT" sz="3000" dirty="0" err="1"/>
              <a:t>total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attivi (1 </a:t>
            </a:r>
            <a:r>
              <a:rPr lang="it-IT" sz="3000" dirty="0" err="1"/>
              <a:t>running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dormienti (133 sleeping)</a:t>
            </a:r>
          </a:p>
          <a:p>
            <a:r>
              <a:rPr lang="it-IT" sz="3000" dirty="0"/>
              <a:t>Processi in stop (0 </a:t>
            </a:r>
            <a:r>
              <a:rPr lang="it-IT" sz="3000" dirty="0" err="1"/>
              <a:t>stopped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che aspettano di essere gestiti dal processo padre (0 zombie)</a:t>
            </a:r>
          </a:p>
          <a:p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7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Percentuale del carico dei processi utente (0.7%</a:t>
            </a:r>
            <a:r>
              <a:rPr lang="it-IT" sz="2800" b="1" dirty="0"/>
              <a:t>us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 di sistema (0.3%</a:t>
            </a:r>
            <a:r>
              <a:rPr lang="it-IT" sz="2800" b="1" dirty="0"/>
              <a:t>sy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 con priorità di aggiornamento </a:t>
            </a:r>
            <a:r>
              <a:rPr lang="it-IT" sz="2800" i="1" dirty="0" err="1"/>
              <a:t>nice</a:t>
            </a:r>
            <a:r>
              <a:rPr lang="it-IT" sz="2800" dirty="0"/>
              <a:t> (0.0%</a:t>
            </a:r>
            <a:r>
              <a:rPr lang="it-IT" sz="2800" b="1" dirty="0"/>
              <a:t>ni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di inattività della </a:t>
            </a:r>
            <a:r>
              <a:rPr lang="it-IT" sz="2800" dirty="0" err="1"/>
              <a:t>cpu</a:t>
            </a:r>
            <a:r>
              <a:rPr lang="it-IT" sz="2800" dirty="0"/>
              <a:t> (99.0%</a:t>
            </a:r>
            <a:r>
              <a:rPr lang="it-IT" sz="2800" b="1" dirty="0"/>
              <a:t>id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dei processi in attesa di operazioni I/O (0.0%</a:t>
            </a:r>
            <a:r>
              <a:rPr lang="it-IT" sz="2800" b="1" dirty="0"/>
              <a:t>wa</a:t>
            </a:r>
            <a:r>
              <a:rPr lang="it-IT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1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2508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File come risorsa logica costituita da sequenza di bit, a cui viene dato un nome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Astrazione che consente di trattare allo stesso modo entità fisicamente diverse </a:t>
            </a:r>
            <a:r>
              <a:rPr lang="it-IT" dirty="0"/>
              <a:t>come file di testo, dischi rigidi, stampanti, direttori, tastiera, video, ... </a:t>
            </a:r>
          </a:p>
          <a:p>
            <a:pPr lvl="1"/>
            <a:r>
              <a:rPr lang="it-IT" dirty="0"/>
              <a:t>Ordinari: archivi di dati, comandi, programmi sorgente</a:t>
            </a:r>
          </a:p>
          <a:p>
            <a:pPr lvl="1"/>
            <a:r>
              <a:rPr lang="it-IT" dirty="0"/>
              <a:t>Directory: contengono riferimenti a file</a:t>
            </a:r>
          </a:p>
          <a:p>
            <a:pPr lvl="1"/>
            <a:r>
              <a:rPr lang="it-IT" dirty="0"/>
              <a:t>Speciali: dispositivi hardware, FIFO, soft 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794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59FA-8887-6447-B1B4-DD438F6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1F11E-A0D3-754D-90AB-E9F51A16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8" y="1916832"/>
            <a:ext cx="8454556" cy="3960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47B4-D9B3-F446-9B49-2CEF431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164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È possibile nominare un file con una qualsiasi sequenza di caratteri (</a:t>
            </a:r>
            <a:r>
              <a:rPr lang="it-IT" dirty="0" err="1"/>
              <a:t>max</a:t>
            </a:r>
            <a:r>
              <a:rPr lang="it-IT" dirty="0"/>
              <a:t> 255), a eccezione di ‘.’ e ‘..’</a:t>
            </a:r>
          </a:p>
          <a:p>
            <a:r>
              <a:rPr lang="it-IT" dirty="0"/>
              <a:t>È sconsigliabile utilizzare per il nome di file dei caratteri speciali, ad es. metacaratteri e segni di punteggiatura</a:t>
            </a:r>
          </a:p>
          <a:p>
            <a:r>
              <a:rPr lang="it-IT" dirty="0"/>
              <a:t>Ad ogni file possono essere associati uno o più nomi simbolici (link) ma ad ogni file è associato un solo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i-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node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0590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153D-F633-7240-8588-68645EEB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GB" dirty="0"/>
              <a:t>-node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6C2F-555E-5E48-99FF-1B7044E99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92" y="1417638"/>
            <a:ext cx="7454896" cy="4675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B94E-C93F-1D4B-A0D9-AD09D9F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88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2C69-B56A-6049-AB36-6BE818E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di </a:t>
            </a:r>
            <a:r>
              <a:rPr lang="en-GB" dirty="0" err="1"/>
              <a:t>testo</a:t>
            </a:r>
            <a:r>
              <a:rPr lang="en-GB" dirty="0"/>
              <a:t>, file </a:t>
            </a:r>
            <a:r>
              <a:rPr lang="en-GB" dirty="0" err="1"/>
              <a:t>binario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5024-0382-8F48-B9DF-C7D182BC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File di testo</a:t>
            </a:r>
            <a:r>
              <a:rPr lang="it-IT" dirty="0"/>
              <a:t>: leggibile da un essere umano. I dati contenuti rappresentano caratteri (ASCII o </a:t>
            </a:r>
            <a:r>
              <a:rPr lang="it-IT" dirty="0" err="1"/>
              <a:t>Unicode</a:t>
            </a:r>
            <a:r>
              <a:rPr lang="it-IT" dirty="0"/>
              <a:t>)</a:t>
            </a:r>
          </a:p>
          <a:p>
            <a:r>
              <a:rPr lang="it-IT" b="1" dirty="0"/>
              <a:t>File binario</a:t>
            </a:r>
            <a:r>
              <a:rPr lang="it-IT" dirty="0"/>
              <a:t>: richiede specifica interpretazione di un software per essere letto (mp3, </a:t>
            </a:r>
            <a:r>
              <a:rPr lang="it-IT" dirty="0" err="1"/>
              <a:t>jpg</a:t>
            </a:r>
            <a:r>
              <a:rPr lang="it-IT" dirty="0"/>
              <a:t>, mp4)</a:t>
            </a:r>
            <a:endParaRPr lang="it-IT" b="1" dirty="0"/>
          </a:p>
          <a:p>
            <a:r>
              <a:rPr lang="it-IT" b="1" dirty="0"/>
              <a:t>Tipo di file</a:t>
            </a:r>
            <a:r>
              <a:rPr lang="it-IT" dirty="0"/>
              <a:t>: lo specifico tipo di informazione contenuta nel file (audio, immagini, testo)</a:t>
            </a:r>
          </a:p>
          <a:p>
            <a:r>
              <a:rPr lang="it-IT" b="1" dirty="0"/>
              <a:t>Estensione</a:t>
            </a:r>
            <a:r>
              <a:rPr lang="it-IT" dirty="0"/>
              <a:t>: i caratteri terminali del nome di un file (di solito 3) che su alcuni sistemi, ad esempio Windows ne rappresentano il tipo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2E9C-4B47-C748-8776-99DB9475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442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2203-A13B-F047-8C21-97694E37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F888-0FD2-D14B-9330-951B1EA1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system</a:t>
            </a:r>
            <a:r>
              <a:rPr lang="it-IT" dirty="0"/>
              <a:t> Linux è organizzato come un grafo diretto aciclico (DAG)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F9CF5-5DDE-1A4D-91FC-4693A5E1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F17DE-7912-6E4E-BAAA-6750B82B3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34663"/>
            <a:ext cx="7740352" cy="3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0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EC8-197F-6D42-B945-F2CC165B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Gerarchie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A91D-04AC-EB4C-904A-99B18975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All’atto del login, l’utente comincia ad operare all’interno di una specifica directory </a:t>
            </a:r>
            <a:r>
              <a:rPr lang="it-IT" i="1" dirty="0"/>
              <a:t>(/home/</a:t>
            </a:r>
            <a:r>
              <a:rPr lang="it-IT" i="1" dirty="0" err="1"/>
              <a:t>nomeutente</a:t>
            </a:r>
            <a:r>
              <a:rPr lang="it-IT" dirty="0"/>
              <a:t>). In seguito è possibile cambiare directory.</a:t>
            </a:r>
          </a:p>
          <a:p>
            <a:r>
              <a:rPr lang="it-IT" dirty="0"/>
              <a:t>Il sistema operativo mette a disposizione comandi per orientarsi (cd,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A5987-F22A-2A49-8990-E5B1A61F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326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1369-A289-2543-A7F0-9C4DC2C0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79F2-D115-0A48-AB5E-ADC82FAB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utente può specificare un file attraverso: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relativo</a:t>
            </a:r>
            <a:r>
              <a:rPr lang="it-IT" dirty="0"/>
              <a:t>: è riferito alla posizione dell’utente nel file </a:t>
            </a:r>
            <a:r>
              <a:rPr lang="it-IT" dirty="0" err="1"/>
              <a:t>system</a:t>
            </a:r>
            <a:r>
              <a:rPr lang="it-IT" dirty="0"/>
              <a:t> (direttorio corrente)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assoluto</a:t>
            </a:r>
            <a:r>
              <a:rPr lang="it-IT" dirty="0"/>
              <a:t>: è riferito alla radice della gerarchia. Inizia SEMPRE con /</a:t>
            </a:r>
          </a:p>
          <a:p>
            <a:r>
              <a:rPr lang="it-IT" dirty="0"/>
              <a:t>Nomi particolari:</a:t>
            </a:r>
          </a:p>
          <a:p>
            <a:pPr lvl="1"/>
            <a:r>
              <a:rPr lang="it-IT" dirty="0"/>
              <a:t>.  direttorio corrente (visualizzato da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.. direttorio ‘padre’</a:t>
            </a:r>
          </a:p>
          <a:p>
            <a:pPr lvl="1"/>
            <a:r>
              <a:rPr lang="it-IT" dirty="0"/>
              <a:t>~ home utente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A8B6-2774-0443-8C1B-7A127EBA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529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4A1E-614C-6A48-A6BD-6CEBB5AB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BD1C7-9E29-394B-BEDE-41911B70C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264"/>
            <a:ext cx="8229600" cy="43658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AE5F-3C52-1346-891F-AA3A4714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3037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94F-BA35-EB4C-B382-F9AA4F59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73EF-54BB-6A4D-8531-064EA334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 informazioni contenute in un file possono essere visibili attraverso nomi diversi, tramite “riferimenti” (link) allo stesso file fisico</a:t>
            </a:r>
          </a:p>
          <a:p>
            <a:r>
              <a:rPr lang="it-IT" dirty="0"/>
              <a:t>SO considera e gestisce la molteplicità possibile di riferimenti: se un file viene cancellato, le informazioni sono veramente eliminate solo se non ci sono altri link a esso</a:t>
            </a:r>
          </a:p>
          <a:p>
            <a:r>
              <a:rPr lang="it-IT" dirty="0"/>
              <a:t>Due tipi di link:</a:t>
            </a:r>
          </a:p>
          <a:p>
            <a:pPr lvl="1"/>
            <a:r>
              <a:rPr lang="it-IT" dirty="0"/>
              <a:t>link fisici </a:t>
            </a:r>
            <a:r>
              <a:rPr lang="it-IT" i="1" dirty="0"/>
              <a:t>($ ln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link simbolici </a:t>
            </a:r>
            <a:r>
              <a:rPr lang="it-IT" i="1" dirty="0"/>
              <a:t>($ ln –</a:t>
            </a:r>
            <a:r>
              <a:rPr lang="it-IT" i="1" dirty="0" err="1"/>
              <a:t>s</a:t>
            </a:r>
            <a:r>
              <a:rPr lang="it-IT" i="1" dirty="0"/>
              <a:t>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FF66-B4A3-1D49-B35B-7E2C695E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428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cp</a:t>
            </a:r>
            <a:r>
              <a:rPr lang="en-GB" dirty="0"/>
              <a:t>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06146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D34477F-49BE-1B48-A586-3062BBB0D815}"/>
              </a:ext>
            </a:extLst>
          </p:cNvPr>
          <p:cNvSpPr/>
          <p:nvPr/>
        </p:nvSpPr>
        <p:spPr>
          <a:xfrm>
            <a:off x="4793694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901DC-2674-3746-A966-C6928BE3B210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A31-804B-134C-8873-0E6F287680E4}"/>
              </a:ext>
            </a:extLst>
          </p:cNvPr>
          <p:cNvCxnSpPr/>
          <p:nvPr/>
        </p:nvCxnSpPr>
        <p:spPr>
          <a:xfrm>
            <a:off x="536408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52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254C0D-D7CD-BC4E-A11F-BD604E6C1912}"/>
              </a:ext>
            </a:extLst>
          </p:cNvPr>
          <p:cNvCxnSpPr>
            <a:cxnSpLocks/>
          </p:cNvCxnSpPr>
          <p:nvPr/>
        </p:nvCxnSpPr>
        <p:spPr>
          <a:xfrm flipH="1">
            <a:off x="3131840" y="3356992"/>
            <a:ext cx="2232248" cy="74706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92BF-0070-8749-AF0B-1B429C9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interna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869E28-68F0-FC4D-8FA4-2295038BA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Sistema </a:t>
            </a:r>
            <a:r>
              <a:rPr lang="en-GB" dirty="0" err="1"/>
              <a:t>Operativo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mediatore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applicazioni</a:t>
            </a:r>
            <a:r>
              <a:rPr lang="en-GB" dirty="0">
                <a:solidFill>
                  <a:srgbClr val="FF0000"/>
                </a:solidFill>
              </a:rPr>
              <a:t> e hardware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gestisce</a:t>
            </a:r>
            <a:r>
              <a:rPr lang="en-GB" dirty="0">
                <a:solidFill>
                  <a:srgbClr val="FFC000"/>
                </a:solidFill>
              </a:rPr>
              <a:t> la </a:t>
            </a:r>
            <a:r>
              <a:rPr lang="en-GB" dirty="0" err="1">
                <a:solidFill>
                  <a:srgbClr val="FFC000"/>
                </a:solidFill>
              </a:rPr>
              <a:t>fase</a:t>
            </a:r>
            <a:r>
              <a:rPr lang="en-GB" dirty="0">
                <a:solidFill>
                  <a:srgbClr val="FFC000"/>
                </a:solidFill>
              </a:rPr>
              <a:t> di boot </a:t>
            </a:r>
            <a:r>
              <a:rPr lang="en-GB" dirty="0" err="1">
                <a:solidFill>
                  <a:srgbClr val="FFC000"/>
                </a:solidFill>
              </a:rPr>
              <a:t>ed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insieme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funzionalità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minime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 err="1">
                <a:solidFill>
                  <a:srgbClr val="00B050"/>
                </a:solidFill>
              </a:rPr>
              <a:t>Programmi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applicativi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C997-FE61-1B41-83BB-D7C4D5A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1F9187-10E5-EF45-9F81-F62D710A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133"/>
            <a:ext cx="4596105" cy="3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2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-s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49200162-3633-4949-BB85-0D8F19B49BBB}"/>
              </a:ext>
            </a:extLst>
          </p:cNvPr>
          <p:cNvSpPr/>
          <p:nvPr/>
        </p:nvSpPr>
        <p:spPr>
          <a:xfrm>
            <a:off x="4900766" y="3900616"/>
            <a:ext cx="804918" cy="75527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DB19E-C995-BA47-BF54-419D1AEB6302}"/>
              </a:ext>
            </a:extLst>
          </p:cNvPr>
          <p:cNvCxnSpPr/>
          <p:nvPr/>
        </p:nvCxnSpPr>
        <p:spPr>
          <a:xfrm>
            <a:off x="5303225" y="3353178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054901-D369-1C40-8A15-D376F318B7FB}"/>
              </a:ext>
            </a:extLst>
          </p:cNvPr>
          <p:cNvCxnSpPr>
            <a:cxnSpLocks/>
          </p:cNvCxnSpPr>
          <p:nvPr/>
        </p:nvCxnSpPr>
        <p:spPr>
          <a:xfrm flipH="1">
            <a:off x="3203849" y="4365104"/>
            <a:ext cx="152557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BB0486-7085-DD40-811A-E83BFC656E30}"/>
              </a:ext>
            </a:extLst>
          </p:cNvPr>
          <p:cNvSpPr txBox="1"/>
          <p:nvPr/>
        </p:nvSpPr>
        <p:spPr>
          <a:xfrm>
            <a:off x="4900766" y="4725144"/>
            <a:ext cx="33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occupato</a:t>
            </a:r>
            <a:r>
              <a:rPr lang="en-GB" dirty="0"/>
              <a:t> dal </a:t>
            </a:r>
            <a:r>
              <a:rPr lang="en-GB" dirty="0" err="1"/>
              <a:t>collegamento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621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82E-A092-9247-BFF6-6C76BFBE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file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FC4BA-8FF1-EE42-99BE-61163FF26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4024" y="1600200"/>
            <a:ext cx="6002776" cy="452596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sottocartella</a:t>
            </a:r>
            <a:r>
              <a:rPr lang="en-GB" dirty="0"/>
              <a:t> di / </a:t>
            </a:r>
            <a:r>
              <a:rPr lang="en-GB" dirty="0" err="1"/>
              <a:t>rappresenta</a:t>
            </a:r>
            <a:r>
              <a:rPr lang="en-GB" dirty="0"/>
              <a:t> un </a:t>
            </a:r>
            <a:r>
              <a:rPr lang="en-GB" dirty="0" err="1"/>
              <a:t>gruppo</a:t>
            </a:r>
            <a:r>
              <a:rPr lang="en-GB" dirty="0"/>
              <a:t> di file con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scopo</a:t>
            </a:r>
            <a:r>
              <a:rPr lang="en-GB" dirty="0"/>
              <a:t> </a:t>
            </a:r>
            <a:r>
              <a:rPr lang="en-GB" dirty="0" err="1"/>
              <a:t>preciso</a:t>
            </a:r>
            <a:endParaRPr lang="en-GB" dirty="0"/>
          </a:p>
          <a:p>
            <a:r>
              <a:rPr lang="en-GB" dirty="0" err="1"/>
              <a:t>Varia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. In </a:t>
            </a:r>
            <a:r>
              <a:rPr lang="en-GB" dirty="0" err="1"/>
              <a:t>generale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/bin </a:t>
            </a:r>
            <a:r>
              <a:rPr lang="en-GB" dirty="0" err="1"/>
              <a:t>binari</a:t>
            </a:r>
            <a:r>
              <a:rPr lang="en-GB" dirty="0"/>
              <a:t>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sistema</a:t>
            </a:r>
            <a:r>
              <a:rPr lang="en-GB" dirty="0"/>
              <a:t> di base)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/etc </a:t>
            </a:r>
            <a:r>
              <a:rPr lang="en-GB" dirty="0"/>
              <a:t>file di </a:t>
            </a:r>
            <a:r>
              <a:rPr lang="en-GB" dirty="0" err="1"/>
              <a:t>configurazione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/home </a:t>
            </a:r>
            <a:r>
              <a:rPr lang="en-GB" dirty="0"/>
              <a:t>home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/proc </a:t>
            </a:r>
            <a:r>
              <a:rPr lang="en-GB" dirty="0" err="1"/>
              <a:t>interfaccia</a:t>
            </a:r>
            <a:r>
              <a:rPr lang="en-GB" dirty="0"/>
              <a:t> verso </a:t>
            </a:r>
            <a:r>
              <a:rPr lang="en-GB" dirty="0" err="1"/>
              <a:t>il</a:t>
            </a:r>
            <a:r>
              <a:rPr lang="en-GB" dirty="0"/>
              <a:t> kernel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tmp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file </a:t>
            </a:r>
            <a:r>
              <a:rPr lang="en-GB" dirty="0" err="1"/>
              <a:t>temporanei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/>
              <a:t>binari</a:t>
            </a:r>
            <a:r>
              <a:rPr lang="en-GB" dirty="0"/>
              <a:t> non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applicazioni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log di </a:t>
            </a:r>
            <a:r>
              <a:rPr lang="en-GB" dirty="0" err="1"/>
              <a:t>sistema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5B6C2-3B18-DE4D-80AC-BE8FA999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FFD50-6E20-7249-A6C6-DE108DCD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15765"/>
            <a:ext cx="250451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7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Composizione </a:t>
            </a:r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311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Un file system 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contenuto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qualsiasi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)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utilizzato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deve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esistente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directory come </a:t>
            </a:r>
            <a:r>
              <a:rPr lang="en-GB" dirty="0" err="1"/>
              <a:t>punto</a:t>
            </a:r>
            <a:r>
              <a:rPr lang="en-GB" dirty="0"/>
              <a:t> di </a:t>
            </a:r>
            <a:r>
              <a:rPr lang="en-GB" dirty="0" err="1"/>
              <a:t>attacco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per le </a:t>
            </a:r>
            <a:r>
              <a:rPr lang="en-GB" dirty="0" err="1"/>
              <a:t>chiavette</a:t>
            </a:r>
            <a:r>
              <a:rPr lang="en-GB" dirty="0"/>
              <a:t> USB</a:t>
            </a:r>
          </a:p>
          <a:p>
            <a:r>
              <a:rPr lang="en-GB" dirty="0"/>
              <a:t>La directory di </a:t>
            </a:r>
            <a:r>
              <a:rPr lang="en-GB" dirty="0" err="1"/>
              <a:t>aggancio</a:t>
            </a:r>
            <a:r>
              <a:rPr lang="en-GB" dirty="0"/>
              <a:t> </a:t>
            </a:r>
            <a:r>
              <a:rPr lang="en-GB" dirty="0" err="1"/>
              <a:t>prende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di mount point.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467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umount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Il file system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staccato dal </a:t>
            </a:r>
            <a:r>
              <a:rPr lang="en-GB" dirty="0" err="1"/>
              <a:t>suo</a:t>
            </a:r>
            <a:r>
              <a:rPr lang="en-GB" dirty="0"/>
              <a:t> mount point </a:t>
            </a:r>
            <a:r>
              <a:rPr lang="en-GB" dirty="0" err="1"/>
              <a:t>tramite</a:t>
            </a:r>
            <a:r>
              <a:rPr lang="en-GB" dirty="0"/>
              <a:t> </a:t>
            </a:r>
            <a:r>
              <a:rPr lang="en-GB" dirty="0" err="1"/>
              <a:t>l'operazione</a:t>
            </a:r>
            <a:r>
              <a:rPr lang="en-GB" dirty="0"/>
              <a:t> di unmount (</a:t>
            </a:r>
            <a:r>
              <a:rPr lang="en-GB" dirty="0" err="1"/>
              <a:t>inversa</a:t>
            </a:r>
            <a:r>
              <a:rPr lang="en-GB" dirty="0"/>
              <a:t> di mount). </a:t>
            </a:r>
          </a:p>
          <a:p>
            <a:r>
              <a:rPr lang="en-GB" dirty="0"/>
              <a:t>Per </a:t>
            </a:r>
            <a:r>
              <a:rPr lang="en-GB" dirty="0" err="1"/>
              <a:t>motivi</a:t>
            </a:r>
            <a:r>
              <a:rPr lang="en-GB" dirty="0"/>
              <a:t> di </a:t>
            </a:r>
            <a:r>
              <a:rPr lang="en-GB" dirty="0" err="1"/>
              <a:t>efficienza</a:t>
            </a:r>
            <a:r>
              <a:rPr lang="en-GB" dirty="0"/>
              <a:t>, le </a:t>
            </a:r>
            <a:r>
              <a:rPr lang="en-GB" dirty="0" err="1"/>
              <a:t>scritture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un file system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eseguite</a:t>
            </a:r>
            <a:r>
              <a:rPr lang="en-GB" dirty="0"/>
              <a:t> in </a:t>
            </a:r>
            <a:r>
              <a:rPr lang="en-GB" dirty="0" err="1"/>
              <a:t>blocco</a:t>
            </a:r>
            <a:r>
              <a:rPr lang="en-GB" dirty="0"/>
              <a:t>, al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favorevole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Estrarre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fisicamente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senza aver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portare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corruzione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dati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599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EC1-65D3-F746-BA60-02568D8A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mount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89ECA-0117-1948-BF56-9FFA2AAC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0D531C-7524-7049-94C1-D27831BF956A}"/>
              </a:ext>
            </a:extLst>
          </p:cNvPr>
          <p:cNvSpPr/>
          <p:nvPr/>
        </p:nvSpPr>
        <p:spPr>
          <a:xfrm>
            <a:off x="1836970" y="318102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802A399-0554-DB44-AAF7-04925BD1E201}"/>
              </a:ext>
            </a:extLst>
          </p:cNvPr>
          <p:cNvSpPr/>
          <p:nvPr/>
        </p:nvSpPr>
        <p:spPr>
          <a:xfrm>
            <a:off x="2047989" y="353856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2CDA5E8-06C4-994F-90F1-D5DF111C1F95}"/>
              </a:ext>
            </a:extLst>
          </p:cNvPr>
          <p:cNvSpPr/>
          <p:nvPr/>
        </p:nvSpPr>
        <p:spPr>
          <a:xfrm flipH="1">
            <a:off x="1500398" y="3538915"/>
            <a:ext cx="336926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D556-F075-BD4B-BA93-2F26D368F88A}"/>
              </a:ext>
            </a:extLst>
          </p:cNvPr>
          <p:cNvSpPr/>
          <p:nvPr/>
        </p:nvSpPr>
        <p:spPr>
          <a:xfrm>
            <a:off x="2329346" y="3849599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65B8823-90E8-4B41-B910-57FFCA4E346E}"/>
              </a:ext>
            </a:extLst>
          </p:cNvPr>
          <p:cNvSpPr/>
          <p:nvPr/>
        </p:nvSpPr>
        <p:spPr>
          <a:xfrm>
            <a:off x="2540364" y="4207137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86AC1EF-5930-984B-9B6F-BA1790C93CC4}"/>
              </a:ext>
            </a:extLst>
          </p:cNvPr>
          <p:cNvSpPr/>
          <p:nvPr/>
        </p:nvSpPr>
        <p:spPr>
          <a:xfrm flipH="1">
            <a:off x="1992773" y="4207489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6A831-F9E7-E34C-95B7-29B231D55ECB}"/>
              </a:ext>
            </a:extLst>
          </p:cNvPr>
          <p:cNvSpPr/>
          <p:nvPr/>
        </p:nvSpPr>
        <p:spPr>
          <a:xfrm>
            <a:off x="1344597" y="3849951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BE496009-39D2-9640-ABAF-75F39E535330}"/>
              </a:ext>
            </a:extLst>
          </p:cNvPr>
          <p:cNvSpPr/>
          <p:nvPr/>
        </p:nvSpPr>
        <p:spPr>
          <a:xfrm>
            <a:off x="1555614" y="4207489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75CB452F-4991-864C-AAD0-5E9B6789890F}"/>
              </a:ext>
            </a:extLst>
          </p:cNvPr>
          <p:cNvSpPr/>
          <p:nvPr/>
        </p:nvSpPr>
        <p:spPr>
          <a:xfrm flipH="1">
            <a:off x="1008024" y="4207840"/>
            <a:ext cx="336925" cy="44665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620BA6C-3DCE-3D44-8982-07DDA985AB0E}"/>
              </a:ext>
            </a:extLst>
          </p:cNvPr>
          <p:cNvSpPr/>
          <p:nvPr/>
        </p:nvSpPr>
        <p:spPr>
          <a:xfrm>
            <a:off x="1836970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DC51FE-D991-B347-85D9-285858FED55D}"/>
              </a:ext>
            </a:extLst>
          </p:cNvPr>
          <p:cNvSpPr/>
          <p:nvPr/>
        </p:nvSpPr>
        <p:spPr>
          <a:xfrm>
            <a:off x="852222" y="455369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F1423-46B1-1E45-91D5-8C28B909B2C6}"/>
              </a:ext>
            </a:extLst>
          </p:cNvPr>
          <p:cNvSpPr/>
          <p:nvPr/>
        </p:nvSpPr>
        <p:spPr>
          <a:xfrm>
            <a:off x="2856889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8A49F-B782-5546-A772-92F709179C53}"/>
              </a:ext>
            </a:extLst>
          </p:cNvPr>
          <p:cNvSpPr txBox="1"/>
          <p:nvPr/>
        </p:nvSpPr>
        <p:spPr>
          <a:xfrm>
            <a:off x="503634" y="2773272"/>
            <a:ext cx="1199752" cy="61183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File system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su CD-ROM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279355-B29F-274F-817E-BA6BDC43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00632" y="2086830"/>
            <a:ext cx="784282" cy="78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E228394C-5A5A-AC42-80ED-579B853DD399}"/>
              </a:ext>
            </a:extLst>
          </p:cNvPr>
          <p:cNvSpPr/>
          <p:nvPr/>
        </p:nvSpPr>
        <p:spPr>
          <a:xfrm>
            <a:off x="3103077" y="4946050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5FABE3-8647-F744-89A5-4E2E1DA68F9C}"/>
              </a:ext>
            </a:extLst>
          </p:cNvPr>
          <p:cNvSpPr/>
          <p:nvPr/>
        </p:nvSpPr>
        <p:spPr>
          <a:xfrm>
            <a:off x="3419603" y="5292256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5AD7E04-DDD9-964F-A18C-37C2022839EA}"/>
              </a:ext>
            </a:extLst>
          </p:cNvPr>
          <p:cNvSpPr/>
          <p:nvPr/>
        </p:nvSpPr>
        <p:spPr>
          <a:xfrm>
            <a:off x="6864094" y="287146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9A9297DA-A5EF-7244-B99B-99BC9F809C47}"/>
              </a:ext>
            </a:extLst>
          </p:cNvPr>
          <p:cNvSpPr/>
          <p:nvPr/>
        </p:nvSpPr>
        <p:spPr>
          <a:xfrm>
            <a:off x="7075112" y="322900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B789C0E-23AE-4E46-B484-E80EC3C20C70}"/>
              </a:ext>
            </a:extLst>
          </p:cNvPr>
          <p:cNvSpPr/>
          <p:nvPr/>
        </p:nvSpPr>
        <p:spPr>
          <a:xfrm flipH="1">
            <a:off x="6527521" y="322935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A3DA4-3C25-2B40-BDFD-9E1991D96FFB}"/>
              </a:ext>
            </a:extLst>
          </p:cNvPr>
          <p:cNvSpPr/>
          <p:nvPr/>
        </p:nvSpPr>
        <p:spPr>
          <a:xfrm>
            <a:off x="7356468" y="354003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DA86D497-2BE5-A24E-B47B-780AB4587F86}"/>
              </a:ext>
            </a:extLst>
          </p:cNvPr>
          <p:cNvSpPr/>
          <p:nvPr/>
        </p:nvSpPr>
        <p:spPr>
          <a:xfrm>
            <a:off x="7567486" y="3897577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683832D0-BC6D-C74F-84FF-66B1555AA068}"/>
              </a:ext>
            </a:extLst>
          </p:cNvPr>
          <p:cNvSpPr/>
          <p:nvPr/>
        </p:nvSpPr>
        <p:spPr>
          <a:xfrm flipH="1">
            <a:off x="7019894" y="3897928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13C0455-3F2C-2049-A574-DC1E63085BA2}"/>
              </a:ext>
            </a:extLst>
          </p:cNvPr>
          <p:cNvSpPr/>
          <p:nvPr/>
        </p:nvSpPr>
        <p:spPr>
          <a:xfrm>
            <a:off x="6371719" y="354039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C6EE48FD-F2FF-E64C-B737-D83A69646944}"/>
              </a:ext>
            </a:extLst>
          </p:cNvPr>
          <p:cNvSpPr/>
          <p:nvPr/>
        </p:nvSpPr>
        <p:spPr>
          <a:xfrm>
            <a:off x="6582737" y="3897928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3ECF522-0B99-7C48-B556-F79A525754FD}"/>
              </a:ext>
            </a:extLst>
          </p:cNvPr>
          <p:cNvSpPr/>
          <p:nvPr/>
        </p:nvSpPr>
        <p:spPr>
          <a:xfrm flipH="1">
            <a:off x="6035146" y="3898280"/>
            <a:ext cx="336925" cy="446653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B0694A3D-260A-2B4B-928E-4C4A2C428A6F}"/>
              </a:ext>
            </a:extLst>
          </p:cNvPr>
          <p:cNvSpPr/>
          <p:nvPr/>
        </p:nvSpPr>
        <p:spPr>
          <a:xfrm>
            <a:off x="6864094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CF80284-51AE-2D4E-9AD7-196DDAF98D40}"/>
              </a:ext>
            </a:extLst>
          </p:cNvPr>
          <p:cNvSpPr/>
          <p:nvPr/>
        </p:nvSpPr>
        <p:spPr>
          <a:xfrm>
            <a:off x="7884013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4D4E57B-06EC-AA4A-8A6E-554418A7BF36}"/>
              </a:ext>
            </a:extLst>
          </p:cNvPr>
          <p:cNvSpPr/>
          <p:nvPr/>
        </p:nvSpPr>
        <p:spPr>
          <a:xfrm>
            <a:off x="5809006" y="424343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E2FC27B7-411C-2A4C-92EE-DA36DCEF0FF0}"/>
              </a:ext>
            </a:extLst>
          </p:cNvPr>
          <p:cNvSpPr/>
          <p:nvPr/>
        </p:nvSpPr>
        <p:spPr>
          <a:xfrm>
            <a:off x="6055193" y="4600968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E20AAC79-41DA-8349-8E9F-FF0FD6A54C31}"/>
              </a:ext>
            </a:extLst>
          </p:cNvPr>
          <p:cNvSpPr/>
          <p:nvPr/>
        </p:nvSpPr>
        <p:spPr>
          <a:xfrm flipH="1">
            <a:off x="5507602" y="4601320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976D032-41A8-3F4E-A5D3-BE5C301212FE}"/>
              </a:ext>
            </a:extLst>
          </p:cNvPr>
          <p:cNvSpPr/>
          <p:nvPr/>
        </p:nvSpPr>
        <p:spPr>
          <a:xfrm>
            <a:off x="6336550" y="491200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6" name="Straight Connector 35">
            <a:extLst>
              <a:ext uri="{FF2B5EF4-FFF2-40B4-BE49-F238E27FC236}">
                <a16:creationId xmlns:a16="http://schemas.microsoft.com/office/drawing/2014/main" id="{0206859F-7342-B94E-B81E-850C22F010F4}"/>
              </a:ext>
            </a:extLst>
          </p:cNvPr>
          <p:cNvSpPr/>
          <p:nvPr/>
        </p:nvSpPr>
        <p:spPr>
          <a:xfrm>
            <a:off x="6547568" y="5269543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06B49AC4-F1F2-AB44-AD81-F71818139E97}"/>
              </a:ext>
            </a:extLst>
          </p:cNvPr>
          <p:cNvSpPr/>
          <p:nvPr/>
        </p:nvSpPr>
        <p:spPr>
          <a:xfrm flipH="1">
            <a:off x="5999977" y="526989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37BD230-5076-AA45-B97D-9570ABB43D3A}"/>
              </a:ext>
            </a:extLst>
          </p:cNvPr>
          <p:cNvSpPr/>
          <p:nvPr/>
        </p:nvSpPr>
        <p:spPr>
          <a:xfrm>
            <a:off x="5351801" y="491235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0B6B5832-BAD6-8743-AC10-33D4B8C4CF74}"/>
              </a:ext>
            </a:extLst>
          </p:cNvPr>
          <p:cNvSpPr/>
          <p:nvPr/>
        </p:nvSpPr>
        <p:spPr>
          <a:xfrm>
            <a:off x="5562819" y="5269894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3DC23132-0DAB-EF41-A3B2-1FF36C668CEC}"/>
              </a:ext>
            </a:extLst>
          </p:cNvPr>
          <p:cNvSpPr/>
          <p:nvPr/>
        </p:nvSpPr>
        <p:spPr>
          <a:xfrm flipH="1">
            <a:off x="5015228" y="5270246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23BCE91-D079-2F4C-9235-AB9EBC304B06}"/>
              </a:ext>
            </a:extLst>
          </p:cNvPr>
          <p:cNvSpPr/>
          <p:nvPr/>
        </p:nvSpPr>
        <p:spPr>
          <a:xfrm>
            <a:off x="5844175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BCE8D67-6105-5343-952D-241C1306201F}"/>
              </a:ext>
            </a:extLst>
          </p:cNvPr>
          <p:cNvSpPr/>
          <p:nvPr/>
        </p:nvSpPr>
        <p:spPr>
          <a:xfrm>
            <a:off x="4859426" y="561610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89D3397-9C68-A74A-849C-FC35CB965D41}"/>
              </a:ext>
            </a:extLst>
          </p:cNvPr>
          <p:cNvSpPr/>
          <p:nvPr/>
        </p:nvSpPr>
        <p:spPr>
          <a:xfrm>
            <a:off x="6864094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7E065-538C-6044-8F47-106A41AABA61}"/>
              </a:ext>
            </a:extLst>
          </p:cNvPr>
          <p:cNvSpPr txBox="1"/>
          <p:nvPr/>
        </p:nvSpPr>
        <p:spPr>
          <a:xfrm>
            <a:off x="4123017" y="3800157"/>
            <a:ext cx="1511504" cy="6118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Mount point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/media/cdrom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AC3B005-3D49-A94D-B551-05759175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2502" y="1835809"/>
            <a:ext cx="1057902" cy="10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7509929D-3055-1747-A761-2CAB83305DEB}"/>
              </a:ext>
            </a:extLst>
          </p:cNvPr>
          <p:cNvSpPr/>
          <p:nvPr/>
        </p:nvSpPr>
        <p:spPr>
          <a:xfrm>
            <a:off x="2657475" y="2486025"/>
            <a:ext cx="3403555" cy="1557338"/>
          </a:xfrm>
          <a:custGeom>
            <a:avLst/>
            <a:gdLst>
              <a:gd name="connsiteX0" fmla="*/ 0 w 3403555"/>
              <a:gd name="connsiteY0" fmla="*/ 0 h 1557338"/>
              <a:gd name="connsiteX1" fmla="*/ 3014663 w 3403555"/>
              <a:gd name="connsiteY1" fmla="*/ 414338 h 1557338"/>
              <a:gd name="connsiteX2" fmla="*/ 3271838 w 3403555"/>
              <a:gd name="connsiteY2" fmla="*/ 1557338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555" h="1557338">
                <a:moveTo>
                  <a:pt x="0" y="0"/>
                </a:moveTo>
                <a:cubicBezTo>
                  <a:pt x="1234678" y="77391"/>
                  <a:pt x="2469357" y="154782"/>
                  <a:pt x="3014663" y="414338"/>
                </a:cubicBezTo>
                <a:cubicBezTo>
                  <a:pt x="3559969" y="673894"/>
                  <a:pt x="3415903" y="1115616"/>
                  <a:pt x="3271838" y="1557338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Installazione pacchetti</a:t>
            </a:r>
          </a:p>
        </p:txBody>
      </p:sp>
    </p:spTree>
    <p:extLst>
      <p:ext uri="{BB962C8B-B14F-4D97-AF65-F5344CB8AC3E}">
        <p14:creationId xmlns:p14="http://schemas.microsoft.com/office/powerpoint/2010/main" val="2757478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6994-5FF1-D744-8BA2-5A634658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7654-E3BA-154E-9A44-6A9735F4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 err="1"/>
              <a:t>apt-get</a:t>
            </a:r>
            <a:r>
              <a:rPr lang="it-IT" dirty="0"/>
              <a:t> è il comando per la gestione </a:t>
            </a:r>
            <a:r>
              <a:rPr lang="it-IT" b="1" dirty="0"/>
              <a:t>(</a:t>
            </a:r>
            <a:r>
              <a:rPr lang="it-IT" b="1" dirty="0" err="1"/>
              <a:t>install</a:t>
            </a:r>
            <a:r>
              <a:rPr lang="it-IT" b="1" dirty="0"/>
              <a:t>/</a:t>
            </a:r>
            <a:r>
              <a:rPr lang="it-IT" b="1" dirty="0" err="1"/>
              <a:t>remove</a:t>
            </a:r>
            <a:r>
              <a:rPr lang="it-IT" b="1" dirty="0"/>
              <a:t>/update) </a:t>
            </a:r>
            <a:r>
              <a:rPr lang="it-IT" dirty="0"/>
              <a:t>pacchetti in distribuzioni derivate da </a:t>
            </a:r>
            <a:r>
              <a:rPr lang="it-IT" dirty="0" err="1"/>
              <a:t>Debian</a:t>
            </a:r>
            <a:endParaRPr lang="it-IT" dirty="0"/>
          </a:p>
          <a:p>
            <a:r>
              <a:rPr lang="it-IT" b="1" dirty="0" err="1"/>
              <a:t>apt</a:t>
            </a:r>
            <a:r>
              <a:rPr lang="it-IT" b="1" dirty="0"/>
              <a:t>-cache (</a:t>
            </a:r>
            <a:r>
              <a:rPr lang="it-IT" b="1" dirty="0" err="1"/>
              <a:t>search</a:t>
            </a:r>
            <a:r>
              <a:rPr lang="it-IT" b="1" dirty="0"/>
              <a:t>) </a:t>
            </a:r>
            <a:r>
              <a:rPr lang="it-IT" dirty="0"/>
              <a:t>cerca pacchetti in base a parole chiave. Inoltre visualizza le intestazioni delle versioni disponibili del pacchetto </a:t>
            </a:r>
            <a:r>
              <a:rPr lang="it-IT" b="1" dirty="0"/>
              <a:t>(show)</a:t>
            </a:r>
            <a:r>
              <a:rPr lang="it-IT" dirty="0"/>
              <a:t>.</a:t>
            </a:r>
          </a:p>
          <a:p>
            <a:r>
              <a:rPr lang="it-IT" b="1" dirty="0"/>
              <a:t>/</a:t>
            </a:r>
            <a:r>
              <a:rPr lang="it-IT" b="1" dirty="0" err="1"/>
              <a:t>etc</a:t>
            </a:r>
            <a:r>
              <a:rPr lang="it-IT" b="1" dirty="0"/>
              <a:t>/</a:t>
            </a:r>
            <a:r>
              <a:rPr lang="it-IT" b="1" dirty="0" err="1"/>
              <a:t>apt</a:t>
            </a:r>
            <a:r>
              <a:rPr lang="it-IT" b="1" dirty="0"/>
              <a:t>/</a:t>
            </a:r>
            <a:r>
              <a:rPr lang="it-IT" b="1" dirty="0" err="1"/>
              <a:t>sources.list</a:t>
            </a:r>
            <a:r>
              <a:rPr lang="it-IT" b="1" dirty="0"/>
              <a:t> </a:t>
            </a:r>
            <a:r>
              <a:rPr lang="it-IT" dirty="0"/>
              <a:t>contiene la lista dei </a:t>
            </a:r>
            <a:r>
              <a:rPr lang="it-IT" dirty="0" err="1"/>
              <a:t>repository</a:t>
            </a:r>
            <a:r>
              <a:rPr lang="it-IT" dirty="0"/>
              <a:t> attivi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L’installazione o la rimozione di software di sistema richiede diritti di amministrazione (sudo)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63EFA-6614-4544-A2BD-9BB874B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909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apt-get update </a:t>
            </a:r>
            <a:r>
              <a:rPr lang="en-GB" dirty="0" err="1"/>
              <a:t>aggiorna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endParaRPr lang="en-GB" dirty="0"/>
          </a:p>
          <a:p>
            <a:r>
              <a:rPr lang="en-GB" b="1" dirty="0"/>
              <a:t>apt-get clean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scaricati</a:t>
            </a:r>
            <a:endParaRPr lang="en-GB" b="1" dirty="0"/>
          </a:p>
          <a:p>
            <a:r>
              <a:rPr lang="en-GB" b="1" dirty="0"/>
              <a:t>apt-get install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installa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r>
              <a:rPr lang="en-GB" dirty="0"/>
              <a:t> e le sue </a:t>
            </a:r>
            <a:r>
              <a:rPr lang="en-GB" dirty="0" err="1"/>
              <a:t>dipendenze</a:t>
            </a:r>
            <a:endParaRPr lang="en-GB" b="1" dirty="0"/>
          </a:p>
          <a:p>
            <a:r>
              <a:rPr lang="en-GB" b="1" dirty="0"/>
              <a:t>apt-get remove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endParaRPr lang="en-GB" dirty="0"/>
          </a:p>
          <a:p>
            <a:r>
              <a:rPr lang="en-GB" b="1" dirty="0"/>
              <a:t>apt-get </a:t>
            </a:r>
            <a:r>
              <a:rPr lang="en-GB" b="1" dirty="0" err="1"/>
              <a:t>autoremove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inutili</a:t>
            </a:r>
            <a:r>
              <a:rPr lang="en-GB" dirty="0"/>
              <a:t> (</a:t>
            </a:r>
            <a:r>
              <a:rPr lang="en-GB" dirty="0" err="1"/>
              <a:t>dipendenze</a:t>
            </a:r>
            <a:r>
              <a:rPr lang="en-GB" dirty="0"/>
              <a:t> di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rimossi</a:t>
            </a:r>
            <a:r>
              <a:rPr lang="en-GB" dirty="0"/>
              <a:t> in </a:t>
            </a:r>
            <a:r>
              <a:rPr lang="en-GB" dirty="0" err="1"/>
              <a:t>precedenza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3706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update 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apt-cache search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install mc</a:t>
            </a:r>
          </a:p>
          <a:p>
            <a:pPr marL="0" indent="0">
              <a:buNone/>
            </a:pPr>
            <a:r>
              <a:rPr lang="en-GB" dirty="0"/>
              <a:t>$ mc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remove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</a:t>
            </a:r>
            <a:r>
              <a:rPr lang="en-GB" dirty="0" err="1"/>
              <a:t>autoremove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clean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6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D07-EEBF-8443-99CD-9AECE7C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a </a:t>
            </a:r>
            <a:r>
              <a:rPr lang="en-GB" dirty="0" err="1"/>
              <a:t>guscio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475509-5F67-B04C-A41A-9CBC28696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50"/>
                </a:solidFill>
              </a:rPr>
              <a:t>Applicativi</a:t>
            </a:r>
            <a:r>
              <a:rPr lang="en-GB" dirty="0">
                <a:solidFill>
                  <a:srgbClr val="00B050"/>
                </a:solidFill>
              </a:rPr>
              <a:t>: browser, email, programme </a:t>
            </a:r>
            <a:r>
              <a:rPr lang="en-GB" dirty="0" err="1">
                <a:solidFill>
                  <a:srgbClr val="00B050"/>
                </a:solidFill>
              </a:rPr>
              <a:t>ufficio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compilatori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librerie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 di boot, shell, </a:t>
            </a:r>
            <a:r>
              <a:rPr lang="en-GB" dirty="0" err="1">
                <a:solidFill>
                  <a:srgbClr val="FFC000"/>
                </a:solidFill>
              </a:rPr>
              <a:t>terminale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gestione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processi</a:t>
            </a:r>
            <a:r>
              <a:rPr lang="en-GB" dirty="0">
                <a:solidFill>
                  <a:srgbClr val="FF0000"/>
                </a:solidFill>
              </a:rPr>
              <a:t>, filesystem, </a:t>
            </a:r>
            <a:r>
              <a:rPr lang="en-GB" dirty="0" err="1">
                <a:solidFill>
                  <a:srgbClr val="FF0000"/>
                </a:solidFill>
              </a:rPr>
              <a:t>memoria</a:t>
            </a:r>
            <a:r>
              <a:rPr lang="en-GB" dirty="0">
                <a:solidFill>
                  <a:srgbClr val="FF0000"/>
                </a:solidFill>
              </a:rPr>
              <a:t>, IPC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496D-F3E1-5747-AB9F-563933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2E5A6-ACF2-3740-838A-7EB522A4761F}"/>
              </a:ext>
            </a:extLst>
          </p:cNvPr>
          <p:cNvSpPr/>
          <p:nvPr/>
        </p:nvSpPr>
        <p:spPr>
          <a:xfrm>
            <a:off x="1749107" y="3716840"/>
            <a:ext cx="93600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FB159-80AD-BB4D-984B-9887968BC358}"/>
              </a:ext>
            </a:extLst>
          </p:cNvPr>
          <p:cNvSpPr txBox="1"/>
          <p:nvPr/>
        </p:nvSpPr>
        <p:spPr>
          <a:xfrm>
            <a:off x="2613107" y="3454399"/>
            <a:ext cx="110124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Sistema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base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19A880-9FED-9E40-8898-E47559C8B41B}"/>
              </a:ext>
            </a:extLst>
          </p:cNvPr>
          <p:cNvSpPr/>
          <p:nvPr/>
        </p:nvSpPr>
        <p:spPr>
          <a:xfrm>
            <a:off x="1173107" y="2780840"/>
            <a:ext cx="2520000" cy="219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E33053-9051-314D-87C0-39AC27A98109}"/>
              </a:ext>
            </a:extLst>
          </p:cNvPr>
          <p:cNvSpPr/>
          <p:nvPr/>
        </p:nvSpPr>
        <p:spPr>
          <a:xfrm>
            <a:off x="453107" y="1988840"/>
            <a:ext cx="3960000" cy="345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181D-D885-4542-8447-ABAD685D5DA5}"/>
              </a:ext>
            </a:extLst>
          </p:cNvPr>
          <p:cNvSpPr txBox="1"/>
          <p:nvPr/>
        </p:nvSpPr>
        <p:spPr>
          <a:xfrm>
            <a:off x="1893107" y="2204840"/>
            <a:ext cx="143208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Programmi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applicativi</a:t>
            </a:r>
          </a:p>
        </p:txBody>
      </p:sp>
    </p:spTree>
    <p:extLst>
      <p:ext uri="{BB962C8B-B14F-4D97-AF65-F5344CB8AC3E}">
        <p14:creationId xmlns:p14="http://schemas.microsoft.com/office/powerpoint/2010/main" val="304016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5DDFA-2BD0-2148-A661-0F73BF97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Interazione</a:t>
            </a:r>
            <a:r>
              <a:rPr lang="en-GB" dirty="0"/>
              <a:t> Kernel - </a:t>
            </a:r>
            <a:r>
              <a:rPr lang="en-GB" dirty="0" err="1"/>
              <a:t>Applicazioni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94743-6735-AE48-8C59-6F7226359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Client-Server</a:t>
            </a:r>
          </a:p>
          <a:p>
            <a:pPr lvl="1"/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richiedono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kernel</a:t>
            </a:r>
          </a:p>
          <a:p>
            <a:pPr lvl="1"/>
            <a:r>
              <a:rPr lang="en-GB" dirty="0"/>
              <a:t>Kernel </a:t>
            </a:r>
            <a:r>
              <a:rPr lang="en-GB" dirty="0" err="1"/>
              <a:t>elabora</a:t>
            </a:r>
            <a:r>
              <a:rPr lang="en-GB" dirty="0"/>
              <a:t> la </a:t>
            </a:r>
            <a:r>
              <a:rPr lang="en-GB" dirty="0" err="1"/>
              <a:t>risposta</a:t>
            </a:r>
            <a:r>
              <a:rPr lang="en-GB" dirty="0"/>
              <a:t> e </a:t>
            </a:r>
            <a:r>
              <a:rPr lang="en-GB" dirty="0" err="1"/>
              <a:t>risponde</a:t>
            </a:r>
            <a:r>
              <a:rPr lang="en-GB" dirty="0"/>
              <a:t> all’ </a:t>
            </a:r>
            <a:r>
              <a:rPr lang="en-GB" dirty="0" err="1"/>
              <a:t>applicazione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366B-AD12-0A4A-A46B-1D242FDB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98BF6-BEA7-7043-A30C-9DDE2C2DC6DC}"/>
              </a:ext>
            </a:extLst>
          </p:cNvPr>
          <p:cNvSpPr/>
          <p:nvPr/>
        </p:nvSpPr>
        <p:spPr>
          <a:xfrm>
            <a:off x="6539211" y="1521460"/>
            <a:ext cx="1368152" cy="123388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Applicazione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E7834-4D4C-0240-B940-E642B64D31E3}"/>
              </a:ext>
            </a:extLst>
          </p:cNvPr>
          <p:cNvSpPr/>
          <p:nvPr/>
        </p:nvSpPr>
        <p:spPr>
          <a:xfrm>
            <a:off x="6539211" y="2891144"/>
            <a:ext cx="1368152" cy="123388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Kernel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900D1FA-CA31-E84E-9A7A-4E4B8020D078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0800000" flipV="1">
            <a:off x="6539211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A904939-8242-6D42-AB85-2EB341B67EEF}"/>
              </a:ext>
            </a:extLst>
          </p:cNvPr>
          <p:cNvCxnSpPr>
            <a:cxnSpLocks/>
            <a:stCxn id="11" idx="6"/>
            <a:endCxn id="8" idx="6"/>
          </p:cNvCxnSpPr>
          <p:nvPr/>
        </p:nvCxnSpPr>
        <p:spPr>
          <a:xfrm flipV="1">
            <a:off x="7907363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DADA0B-F3DE-9F4B-9650-3138E371288C}"/>
              </a:ext>
            </a:extLst>
          </p:cNvPr>
          <p:cNvSpPr txBox="1"/>
          <p:nvPr/>
        </p:nvSpPr>
        <p:spPr>
          <a:xfrm>
            <a:off x="756064" y="4490213"/>
            <a:ext cx="1371892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>
                <a:ln>
                  <a:noFill/>
                </a:ln>
                <a:solidFill>
                  <a:srgbClr val="00B050"/>
                </a:solidFill>
                <a:latin typeface="Myriad Pro" pitchFamily="18"/>
                <a:ea typeface="Adobe Heiti Std R" pitchFamily="2"/>
                <a:cs typeface="FreeSans" pitchFamily="2"/>
              </a:rPr>
              <a:t>Applicazione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FDAD8-795A-B14B-ACEC-A65C6DE0DC1B}"/>
              </a:ext>
            </a:extLst>
          </p:cNvPr>
          <p:cNvSpPr txBox="1"/>
          <p:nvPr/>
        </p:nvSpPr>
        <p:spPr>
          <a:xfrm>
            <a:off x="1346098" y="5682532"/>
            <a:ext cx="781858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 err="1">
                <a:ln>
                  <a:noFill/>
                </a:ln>
                <a:solidFill>
                  <a:srgbClr val="FF0000"/>
                </a:solidFill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  <a:endParaRPr lang="it-IT" sz="1800" b="0" i="0" u="none" strike="noStrike" kern="1200" dirty="0">
              <a:ln>
                <a:noFill/>
              </a:ln>
              <a:solidFill>
                <a:srgbClr val="FF0000"/>
              </a:solidFill>
              <a:latin typeface="Myriad Pro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2EF3F2A4-C83B-5443-BC35-BCAECB56E96E}"/>
              </a:ext>
            </a:extLst>
          </p:cNvPr>
          <p:cNvSpPr/>
          <p:nvPr/>
        </p:nvSpPr>
        <p:spPr>
          <a:xfrm>
            <a:off x="540063" y="5282212"/>
            <a:ext cx="8208001" cy="0"/>
          </a:xfrm>
          <a:prstGeom prst="line">
            <a:avLst/>
          </a:prstGeom>
          <a:noFill/>
          <a:ln w="36000">
            <a:solidFill>
              <a:srgbClr val="000000"/>
            </a:solidFill>
            <a:custDash>
              <a:ds d="508000" sp="508000"/>
              <a:ds d="508000" sp="508000"/>
            </a:custDash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1E8A65-8336-BD44-A1E3-897B7A542770}"/>
              </a:ext>
            </a:extLst>
          </p:cNvPr>
          <p:cNvSpPr/>
          <p:nvPr/>
        </p:nvSpPr>
        <p:spPr>
          <a:xfrm>
            <a:off x="2412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F7CE0B-A4D0-D843-8176-8E46C506EE6B}"/>
              </a:ext>
            </a:extLst>
          </p:cNvPr>
          <p:cNvSpPr/>
          <p:nvPr/>
        </p:nvSpPr>
        <p:spPr>
          <a:xfrm>
            <a:off x="3780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F6A334C2-5FDC-D345-819F-A66ADE253197}"/>
              </a:ext>
            </a:extLst>
          </p:cNvPr>
          <p:cNvSpPr/>
          <p:nvPr/>
        </p:nvSpPr>
        <p:spPr>
          <a:xfrm>
            <a:off x="3780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ADB36313-8CF3-7D47-839B-EB00CC3364A0}"/>
              </a:ext>
            </a:extLst>
          </p:cNvPr>
          <p:cNvSpPr/>
          <p:nvPr/>
        </p:nvSpPr>
        <p:spPr>
          <a:xfrm flipV="1">
            <a:off x="5148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120FC7-05BA-274C-83B0-7072C811DF0D}"/>
              </a:ext>
            </a:extLst>
          </p:cNvPr>
          <p:cNvSpPr/>
          <p:nvPr/>
        </p:nvSpPr>
        <p:spPr>
          <a:xfrm>
            <a:off x="5148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A1DC6C1-C4B8-7648-A86F-FB66BA3ADFAD}"/>
              </a:ext>
            </a:extLst>
          </p:cNvPr>
          <p:cNvSpPr/>
          <p:nvPr/>
        </p:nvSpPr>
        <p:spPr>
          <a:xfrm>
            <a:off x="6516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FF4E583B-2032-0F4C-BB1A-F6B9AC5F17E2}"/>
              </a:ext>
            </a:extLst>
          </p:cNvPr>
          <p:cNvSpPr/>
          <p:nvPr/>
        </p:nvSpPr>
        <p:spPr>
          <a:xfrm>
            <a:off x="6516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3C341A1-4408-5749-8663-BF8829B17073}"/>
              </a:ext>
            </a:extLst>
          </p:cNvPr>
          <p:cNvSpPr/>
          <p:nvPr/>
        </p:nvSpPr>
        <p:spPr>
          <a:xfrm flipV="1">
            <a:off x="7884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0176B-A2C7-014B-A561-F406236077E5}"/>
              </a:ext>
            </a:extLst>
          </p:cNvPr>
          <p:cNvSpPr txBox="1"/>
          <p:nvPr/>
        </p:nvSpPr>
        <p:spPr>
          <a:xfrm>
            <a:off x="7920063" y="4526213"/>
            <a:ext cx="441360" cy="355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1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42291569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8096</TotalTime>
  <Words>2852</Words>
  <Application>Microsoft Macintosh PowerPoint</Application>
  <PresentationFormat>On-screen Show (4:3)</PresentationFormat>
  <Paragraphs>437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Adobe Heiti Std R</vt:lpstr>
      <vt:lpstr>Arial</vt:lpstr>
      <vt:lpstr>Calibri</vt:lpstr>
      <vt:lpstr>Consolas</vt:lpstr>
      <vt:lpstr>FreeSans</vt:lpstr>
      <vt:lpstr>Myriad Pro</vt:lpstr>
      <vt:lpstr>Wingdings</vt:lpstr>
      <vt:lpstr>Nicola</vt:lpstr>
      <vt:lpstr>Concetti di base UNIX</vt:lpstr>
      <vt:lpstr>Introduzione</vt:lpstr>
      <vt:lpstr>Total Market Share</vt:lpstr>
      <vt:lpstr>Mobile Market Share</vt:lpstr>
      <vt:lpstr>Genealogia famiglia Unix</vt:lpstr>
      <vt:lpstr>Funzionalità principali OS</vt:lpstr>
      <vt:lpstr>Architettura interna</vt:lpstr>
      <vt:lpstr>Struttura a guscio</vt:lpstr>
      <vt:lpstr>Interazione Kernel - Applicazioni</vt:lpstr>
      <vt:lpstr>Monolitici, Micro, Ibridi</vt:lpstr>
      <vt:lpstr>Quanto è complesso un kernel?</vt:lpstr>
      <vt:lpstr>PowerPoint Presentation</vt:lpstr>
      <vt:lpstr>Filosofia UNIX</vt:lpstr>
      <vt:lpstr>KISS principle</vt:lpstr>
      <vt:lpstr>Multiutenza e Multitasking</vt:lpstr>
      <vt:lpstr>Multitasking</vt:lpstr>
      <vt:lpstr>Multiutenza</vt:lpstr>
      <vt:lpstr>Console e terminali</vt:lpstr>
      <vt:lpstr>Terminale testuale</vt:lpstr>
      <vt:lpstr>Terminale testuale</vt:lpstr>
      <vt:lpstr>Terminale grafico</vt:lpstr>
      <vt:lpstr>Terminale grafico</vt:lpstr>
      <vt:lpstr>Perchè usare il terminale testuale?</vt:lpstr>
      <vt:lpstr>Apertura e chiusura sessioni</vt:lpstr>
      <vt:lpstr>login</vt:lpstr>
      <vt:lpstr>shell</vt:lpstr>
      <vt:lpstr>Ciclo di esecuzione shell</vt:lpstr>
      <vt:lpstr>Quale shell?</vt:lpstr>
      <vt:lpstr>passwd</vt:lpstr>
      <vt:lpstr>logout</vt:lpstr>
      <vt:lpstr>shutdown</vt:lpstr>
      <vt:lpstr>Manuale in linea</vt:lpstr>
      <vt:lpstr>man</vt:lpstr>
      <vt:lpstr>apropos</vt:lpstr>
      <vt:lpstr>Utenti e gruppi</vt:lpstr>
      <vt:lpstr>Concetto di gruppo</vt:lpstr>
      <vt:lpstr>Utenti</vt:lpstr>
      <vt:lpstr>sudo</vt:lpstr>
      <vt:lpstr>/etc/passwd</vt:lpstr>
      <vt:lpstr>/etc/group</vt:lpstr>
      <vt:lpstr>whoami, id</vt:lpstr>
      <vt:lpstr>Protezione dei file</vt:lpstr>
      <vt:lpstr>File e metadati </vt:lpstr>
      <vt:lpstr>Bit di protezione</vt:lpstr>
      <vt:lpstr>chmod, chown </vt:lpstr>
      <vt:lpstr>SUID, SGID, Sticky</vt:lpstr>
      <vt:lpstr>adduser, deluser</vt:lpstr>
      <vt:lpstr>Processi</vt:lpstr>
      <vt:lpstr>Utenti e Processi</vt:lpstr>
      <vt:lpstr>Avvio del sistema</vt:lpstr>
      <vt:lpstr>Flussi dati standard</vt:lpstr>
      <vt:lpstr>Esecuzione commando (processo)</vt:lpstr>
      <vt:lpstr>Formato invocazione</vt:lpstr>
      <vt:lpstr>ps</vt:lpstr>
      <vt:lpstr>top – linea #1</vt:lpstr>
      <vt:lpstr>top – linea #2</vt:lpstr>
      <vt:lpstr>top – linea #3</vt:lpstr>
      <vt:lpstr>Filesystem</vt:lpstr>
      <vt:lpstr>Tutto è file</vt:lpstr>
      <vt:lpstr>Tutto è file</vt:lpstr>
      <vt:lpstr>i-node</vt:lpstr>
      <vt:lpstr>File di testo, file binario</vt:lpstr>
      <vt:lpstr>Directory</vt:lpstr>
      <vt:lpstr>Gerarchie</vt:lpstr>
      <vt:lpstr>Nomi assoluti e relativi</vt:lpstr>
      <vt:lpstr>Nomi assoluti e relativi</vt:lpstr>
      <vt:lpstr>Links</vt:lpstr>
      <vt:lpstr>cp vs ln vs ln -s</vt:lpstr>
      <vt:lpstr>cp vs ln vs ln -s</vt:lpstr>
      <vt:lpstr>cp vs ln vs ln -s</vt:lpstr>
      <vt:lpstr>Struttura file system</vt:lpstr>
      <vt:lpstr>Composizione filesystem</vt:lpstr>
      <vt:lpstr>mount</vt:lpstr>
      <vt:lpstr>umount</vt:lpstr>
      <vt:lpstr>Esempio mount</vt:lpstr>
      <vt:lpstr>Installazione pacchetti</vt:lpstr>
      <vt:lpstr>apt-get</vt:lpstr>
      <vt:lpstr>apt-get</vt:lpstr>
      <vt:lpstr>apt-get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266</cp:revision>
  <cp:lastPrinted>2020-03-03T19:56:39Z</cp:lastPrinted>
  <dcterms:created xsi:type="dcterms:W3CDTF">2011-09-06T09:06:15Z</dcterms:created>
  <dcterms:modified xsi:type="dcterms:W3CDTF">2020-03-19T21:33:20Z</dcterms:modified>
</cp:coreProperties>
</file>